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0"/>
  </p:notesMasterIdLst>
  <p:handoutMasterIdLst>
    <p:handoutMasterId r:id="rId21"/>
  </p:handoutMasterIdLst>
  <p:sldIdLst>
    <p:sldId id="591" r:id="rId2"/>
    <p:sldId id="765" r:id="rId3"/>
    <p:sldId id="763" r:id="rId4"/>
    <p:sldId id="650" r:id="rId5"/>
    <p:sldId id="621" r:id="rId6"/>
    <p:sldId id="622" r:id="rId7"/>
    <p:sldId id="623" r:id="rId8"/>
    <p:sldId id="624" r:id="rId9"/>
    <p:sldId id="625" r:id="rId10"/>
    <p:sldId id="627" r:id="rId11"/>
    <p:sldId id="628" r:id="rId12"/>
    <p:sldId id="629" r:id="rId13"/>
    <p:sldId id="630" r:id="rId14"/>
    <p:sldId id="631" r:id="rId15"/>
    <p:sldId id="632" r:id="rId16"/>
    <p:sldId id="636" r:id="rId17"/>
    <p:sldId id="637" r:id="rId18"/>
    <p:sldId id="638" r:id="rId19"/>
  </p:sldIdLst>
  <p:sldSz cx="9144000" cy="6858000" type="screen4x3"/>
  <p:notesSz cx="6797675" cy="9928225"/>
  <p:defaultTextStyle>
    <a:defPPr>
      <a:defRPr lang="tr-TR"/>
    </a:defPPr>
    <a:lvl1pPr algn="l" rtl="0" fontAlgn="base">
      <a:spcBef>
        <a:spcPct val="0"/>
      </a:spcBef>
      <a:spcAft>
        <a:spcPct val="0"/>
      </a:spcAft>
      <a:defRPr sz="2000" kern="1200">
        <a:solidFill>
          <a:schemeClr val="tx1"/>
        </a:solidFill>
        <a:latin typeface="Calibri" pitchFamily="34" charset="0"/>
        <a:ea typeface="+mn-ea"/>
        <a:cs typeface="+mn-cs"/>
      </a:defRPr>
    </a:lvl1pPr>
    <a:lvl2pPr marL="457200" algn="l" rtl="0" fontAlgn="base">
      <a:spcBef>
        <a:spcPct val="0"/>
      </a:spcBef>
      <a:spcAft>
        <a:spcPct val="0"/>
      </a:spcAft>
      <a:defRPr sz="2000" kern="1200">
        <a:solidFill>
          <a:schemeClr val="tx1"/>
        </a:solidFill>
        <a:latin typeface="Calibri" pitchFamily="34" charset="0"/>
        <a:ea typeface="+mn-ea"/>
        <a:cs typeface="+mn-cs"/>
      </a:defRPr>
    </a:lvl2pPr>
    <a:lvl3pPr marL="914400" algn="l" rtl="0" fontAlgn="base">
      <a:spcBef>
        <a:spcPct val="0"/>
      </a:spcBef>
      <a:spcAft>
        <a:spcPct val="0"/>
      </a:spcAft>
      <a:defRPr sz="20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1" latinLnBrk="0" hangingPunct="1">
      <a:defRPr sz="2000" kern="1200">
        <a:solidFill>
          <a:schemeClr val="tx1"/>
        </a:solidFill>
        <a:latin typeface="Calibri" pitchFamily="34" charset="0"/>
        <a:ea typeface="+mn-ea"/>
        <a:cs typeface="+mn-cs"/>
      </a:defRPr>
    </a:lvl6pPr>
    <a:lvl7pPr marL="2743200" algn="l" defTabSz="914400" rtl="0" eaLnBrk="1" latinLnBrk="0" hangingPunct="1">
      <a:defRPr sz="2000" kern="1200">
        <a:solidFill>
          <a:schemeClr val="tx1"/>
        </a:solidFill>
        <a:latin typeface="Calibri" pitchFamily="34" charset="0"/>
        <a:ea typeface="+mn-ea"/>
        <a:cs typeface="+mn-cs"/>
      </a:defRPr>
    </a:lvl7pPr>
    <a:lvl8pPr marL="3200400" algn="l" defTabSz="914400" rtl="0" eaLnBrk="1" latinLnBrk="0" hangingPunct="1">
      <a:defRPr sz="2000" kern="1200">
        <a:solidFill>
          <a:schemeClr val="tx1"/>
        </a:solidFill>
        <a:latin typeface="Calibri" pitchFamily="34" charset="0"/>
        <a:ea typeface="+mn-ea"/>
        <a:cs typeface="+mn-cs"/>
      </a:defRPr>
    </a:lvl8pPr>
    <a:lvl9pPr marL="3657600" algn="l" defTabSz="914400" rtl="0" eaLnBrk="1" latinLnBrk="0" hangingPunct="1">
      <a:defRPr sz="2000"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55A6"/>
    <a:srgbClr val="E20000"/>
    <a:srgbClr val="FE0000"/>
    <a:srgbClr val="242424"/>
    <a:srgbClr val="3D3D3D"/>
    <a:srgbClr val="7E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1" autoAdjust="0"/>
    <p:restoredTop sz="94676" autoAdjust="0"/>
  </p:normalViewPr>
  <p:slideViewPr>
    <p:cSldViewPr>
      <p:cViewPr varScale="1">
        <p:scale>
          <a:sx n="125" d="100"/>
          <a:sy n="125" d="100"/>
        </p:scale>
        <p:origin x="372" y="108"/>
      </p:cViewPr>
      <p:guideLst>
        <p:guide orient="horz" pos="2160"/>
        <p:guide pos="2880"/>
      </p:guideLst>
    </p:cSldViewPr>
  </p:slideViewPr>
  <p:outlineViewPr>
    <p:cViewPr>
      <p:scale>
        <a:sx n="33" d="100"/>
        <a:sy n="33" d="100"/>
      </p:scale>
      <p:origin x="0" y="9620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422" y="-84"/>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tr-TR"/>
          </a:p>
        </p:txBody>
      </p:sp>
      <p:sp>
        <p:nvSpPr>
          <p:cNvPr id="36867" name="Rectangle 3"/>
          <p:cNvSpPr>
            <a:spLocks noGrp="1" noChangeArrowheads="1"/>
          </p:cNvSpPr>
          <p:nvPr>
            <p:ph type="dt" sz="quarter"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9E8E0B-4A2A-4712-A1CE-50009A6684DB}" type="datetimeFigureOut">
              <a:rPr lang="tr-TR"/>
              <a:pPr>
                <a:defRPr/>
              </a:pPr>
              <a:t>17.12.2018</a:t>
            </a:fld>
            <a:endParaRPr lang="tr-TR"/>
          </a:p>
        </p:txBody>
      </p:sp>
      <p:sp>
        <p:nvSpPr>
          <p:cNvPr id="36868" name="Rectangle 4"/>
          <p:cNvSpPr>
            <a:spLocks noGrp="1" noChangeArrowheads="1"/>
          </p:cNvSpPr>
          <p:nvPr>
            <p:ph type="ftr" sz="quarter" idx="2"/>
          </p:nvPr>
        </p:nvSpPr>
        <p:spPr bwMode="auto">
          <a:xfrm>
            <a:off x="0" y="9429830"/>
            <a:ext cx="2946400" cy="49680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tr-TR"/>
          </a:p>
        </p:txBody>
      </p:sp>
      <p:sp>
        <p:nvSpPr>
          <p:cNvPr id="36869" name="Rectangle 5"/>
          <p:cNvSpPr>
            <a:spLocks noGrp="1" noChangeArrowheads="1"/>
          </p:cNvSpPr>
          <p:nvPr>
            <p:ph type="sldNum" sz="quarter" idx="3"/>
          </p:nvPr>
        </p:nvSpPr>
        <p:spPr bwMode="auto">
          <a:xfrm>
            <a:off x="3849688" y="9429830"/>
            <a:ext cx="2946400" cy="49680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55B11E32-1A76-4392-BC86-ECC73D0F162A}" type="slidenum">
              <a:rPr lang="tr-TR"/>
              <a:pPr>
                <a:defRPr/>
              </a:pPr>
              <a:t>‹#›</a:t>
            </a:fld>
            <a:endParaRPr lang="tr-TR"/>
          </a:p>
        </p:txBody>
      </p:sp>
    </p:spTree>
    <p:extLst>
      <p:ext uri="{BB962C8B-B14F-4D97-AF65-F5344CB8AC3E}">
        <p14:creationId xmlns:p14="http://schemas.microsoft.com/office/powerpoint/2010/main" val="197923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atin typeface="Myriad Pro" pitchFamily="34" charset="0"/>
              </a:defRPr>
            </a:lvl1pPr>
          </a:lstStyle>
          <a:p>
            <a:pPr>
              <a:defRPr/>
            </a:pPr>
            <a:endParaRPr lang="tr-TR"/>
          </a:p>
        </p:txBody>
      </p:sp>
      <p:sp>
        <p:nvSpPr>
          <p:cNvPr id="3" name="2 Veri Yer Tutucusu"/>
          <p:cNvSpPr>
            <a:spLocks noGrp="1"/>
          </p:cNvSpPr>
          <p:nvPr>
            <p:ph type="dt" idx="1"/>
          </p:nvPr>
        </p:nvSpPr>
        <p:spPr>
          <a:xfrm>
            <a:off x="3849688" y="0"/>
            <a:ext cx="2946400" cy="496809"/>
          </a:xfrm>
          <a:prstGeom prst="rect">
            <a:avLst/>
          </a:prstGeom>
        </p:spPr>
        <p:txBody>
          <a:bodyPr vert="horz" lIns="91440" tIns="45720" rIns="91440" bIns="45720" rtlCol="0"/>
          <a:lstStyle>
            <a:lvl1pPr algn="r">
              <a:defRPr sz="1200">
                <a:latin typeface="Myriad Pro" pitchFamily="34" charset="0"/>
              </a:defRPr>
            </a:lvl1pPr>
          </a:lstStyle>
          <a:p>
            <a:pPr>
              <a:defRPr/>
            </a:pPr>
            <a:fld id="{08D56EDF-FEB2-49C2-B733-7C14A892FA58}" type="datetimeFigureOut">
              <a:rPr lang="tr-TR"/>
              <a:pPr>
                <a:defRPr/>
              </a:pPr>
              <a:t>17.12.2018</a:t>
            </a:fld>
            <a:endParaRPr lang="tr-TR"/>
          </a:p>
        </p:txBody>
      </p:sp>
      <p:sp>
        <p:nvSpPr>
          <p:cNvPr id="4" name="3 Slayt Görüntüsü Yer Tutucusu"/>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5709"/>
            <a:ext cx="5438775" cy="4468097"/>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9830"/>
            <a:ext cx="2946400" cy="496808"/>
          </a:xfrm>
          <a:prstGeom prst="rect">
            <a:avLst/>
          </a:prstGeom>
        </p:spPr>
        <p:txBody>
          <a:bodyPr vert="horz" lIns="91440" tIns="45720" rIns="91440" bIns="45720" rtlCol="0" anchor="b"/>
          <a:lstStyle>
            <a:lvl1pPr algn="l">
              <a:defRPr sz="1200">
                <a:latin typeface="Myriad Pro" pitchFamily="34" charset="0"/>
              </a:defRPr>
            </a:lvl1pPr>
          </a:lstStyle>
          <a:p>
            <a:pPr>
              <a:defRPr/>
            </a:pPr>
            <a:endParaRPr lang="tr-TR"/>
          </a:p>
        </p:txBody>
      </p:sp>
      <p:sp>
        <p:nvSpPr>
          <p:cNvPr id="7" name="6 Slayt Numarası Yer Tutucusu"/>
          <p:cNvSpPr>
            <a:spLocks noGrp="1"/>
          </p:cNvSpPr>
          <p:nvPr>
            <p:ph type="sldNum" sz="quarter" idx="5"/>
          </p:nvPr>
        </p:nvSpPr>
        <p:spPr>
          <a:xfrm>
            <a:off x="3849688" y="9429830"/>
            <a:ext cx="2946400" cy="496808"/>
          </a:xfrm>
          <a:prstGeom prst="rect">
            <a:avLst/>
          </a:prstGeom>
        </p:spPr>
        <p:txBody>
          <a:bodyPr vert="horz" lIns="91440" tIns="45720" rIns="91440" bIns="45720" rtlCol="0" anchor="b"/>
          <a:lstStyle>
            <a:lvl1pPr algn="r">
              <a:defRPr sz="1200">
                <a:latin typeface="Myriad Pro" pitchFamily="34" charset="0"/>
              </a:defRPr>
            </a:lvl1pPr>
          </a:lstStyle>
          <a:p>
            <a:pPr>
              <a:defRPr/>
            </a:pPr>
            <a:fld id="{A961CD4F-2FE5-40DD-8C39-D2E7F50B90DE}" type="slidenum">
              <a:rPr lang="tr-TR"/>
              <a:pPr>
                <a:defRPr/>
              </a:pPr>
              <a:t>‹#›</a:t>
            </a:fld>
            <a:endParaRPr lang="tr-TR"/>
          </a:p>
        </p:txBody>
      </p:sp>
    </p:spTree>
    <p:extLst>
      <p:ext uri="{BB962C8B-B14F-4D97-AF65-F5344CB8AC3E}">
        <p14:creationId xmlns:p14="http://schemas.microsoft.com/office/powerpoint/2010/main" val="36942253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pPr>
              <a:defRPr/>
            </a:pPr>
            <a:fld id="{0F5F1921-B47A-405B-B4B7-D979109006EE}" type="datetime1">
              <a:rPr lang="tr-TR"/>
              <a:pPr>
                <a:defRPr/>
              </a:pPr>
              <a:t>17.12.2018</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Bilgi İşlem Daire Başkanlığı</a:t>
            </a:r>
          </a:p>
        </p:txBody>
      </p:sp>
      <p:sp>
        <p:nvSpPr>
          <p:cNvPr id="6" name="Slide Number Placeholder 5"/>
          <p:cNvSpPr>
            <a:spLocks noGrp="1"/>
          </p:cNvSpPr>
          <p:nvPr>
            <p:ph type="sldNum" sz="quarter" idx="12"/>
          </p:nvPr>
        </p:nvSpPr>
        <p:spPr/>
        <p:txBody>
          <a:bodyPr/>
          <a:lstStyle>
            <a:lvl1pPr>
              <a:defRPr/>
            </a:lvl1pPr>
          </a:lstStyle>
          <a:p>
            <a:pPr>
              <a:defRPr/>
            </a:pPr>
            <a:fld id="{B6C877D4-E134-4366-BD0F-2F5947257145}" type="slidenum">
              <a:rPr lang="tr-TR"/>
              <a:pPr>
                <a:defRPr/>
              </a:pPr>
              <a:t>‹#›</a:t>
            </a:fld>
            <a:endParaRPr lang="tr-TR"/>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pPr>
              <a:defRPr/>
            </a:pPr>
            <a:fld id="{634AAFBC-3D92-4DD2-AC0D-B4E0F9421254}" type="datetime1">
              <a:rPr lang="tr-TR"/>
              <a:pPr>
                <a:defRPr/>
              </a:pPr>
              <a:t>17.12.2018</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Bilgi İşlem Daire Başkanlığı</a:t>
            </a:r>
          </a:p>
        </p:txBody>
      </p:sp>
      <p:sp>
        <p:nvSpPr>
          <p:cNvPr id="6" name="Slide Number Placeholder 5"/>
          <p:cNvSpPr>
            <a:spLocks noGrp="1"/>
          </p:cNvSpPr>
          <p:nvPr>
            <p:ph type="sldNum" sz="quarter" idx="12"/>
          </p:nvPr>
        </p:nvSpPr>
        <p:spPr/>
        <p:txBody>
          <a:bodyPr/>
          <a:lstStyle>
            <a:lvl1pPr>
              <a:defRPr/>
            </a:lvl1pPr>
          </a:lstStyle>
          <a:p>
            <a:pPr>
              <a:defRPr/>
            </a:pPr>
            <a:fld id="{28CBA955-2591-4B94-BC92-99569DCC34BA}" type="slidenum">
              <a:rPr lang="tr-TR"/>
              <a:pPr>
                <a:defRPr/>
              </a:pPr>
              <a:t>‹#›</a:t>
            </a:fld>
            <a:endParaRPr lang="tr-TR"/>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pPr>
              <a:defRPr/>
            </a:pPr>
            <a:fld id="{F9B3D99B-C80B-4E0C-B3B4-07EDCE627D2D}" type="datetime1">
              <a:rPr lang="tr-TR"/>
              <a:pPr>
                <a:defRPr/>
              </a:pPr>
              <a:t>17.12.2018</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Bilgi İşlem Daire Başkanlığı</a:t>
            </a:r>
          </a:p>
        </p:txBody>
      </p:sp>
      <p:sp>
        <p:nvSpPr>
          <p:cNvPr id="6" name="Slide Number Placeholder 5"/>
          <p:cNvSpPr>
            <a:spLocks noGrp="1"/>
          </p:cNvSpPr>
          <p:nvPr>
            <p:ph type="sldNum" sz="quarter" idx="12"/>
          </p:nvPr>
        </p:nvSpPr>
        <p:spPr/>
        <p:txBody>
          <a:bodyPr/>
          <a:lstStyle>
            <a:lvl1pPr>
              <a:defRPr/>
            </a:lvl1pPr>
          </a:lstStyle>
          <a:p>
            <a:pPr>
              <a:defRPr/>
            </a:pPr>
            <a:fld id="{2E4E344F-6152-4C92-B835-E3BB5DA57C70}" type="slidenum">
              <a:rPr lang="tr-TR"/>
              <a:pPr>
                <a:defRPr/>
              </a:pPr>
              <a:t>‹#›</a:t>
            </a:fld>
            <a:endParaRPr lang="tr-TR"/>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pPr>
              <a:defRPr/>
            </a:pPr>
            <a:fld id="{9E6804C1-059A-42E6-8780-BB906E2AB8DD}" type="datetime1">
              <a:rPr lang="tr-TR"/>
              <a:pPr>
                <a:defRPr/>
              </a:pPr>
              <a:t>17.12.2018</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Bilgi İşlem Daire Başkanlığı</a:t>
            </a:r>
          </a:p>
        </p:txBody>
      </p:sp>
      <p:sp>
        <p:nvSpPr>
          <p:cNvPr id="6" name="Slide Number Placeholder 5"/>
          <p:cNvSpPr>
            <a:spLocks noGrp="1"/>
          </p:cNvSpPr>
          <p:nvPr>
            <p:ph type="sldNum" sz="quarter" idx="12"/>
          </p:nvPr>
        </p:nvSpPr>
        <p:spPr/>
        <p:txBody>
          <a:bodyPr/>
          <a:lstStyle>
            <a:lvl1pPr>
              <a:defRPr/>
            </a:lvl1pPr>
          </a:lstStyle>
          <a:p>
            <a:pPr>
              <a:defRPr/>
            </a:pPr>
            <a:fld id="{FF7EDDB9-2629-4794-A41E-4A65C2C78B4A}" type="slidenum">
              <a:rPr lang="tr-TR"/>
              <a:pPr>
                <a:defRPr/>
              </a:pPr>
              <a:t>‹#›</a:t>
            </a:fld>
            <a:endParaRPr lang="tr-TR"/>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B9F94A7-E7EA-4B17-8238-CA3C70EF1D29}" type="datetime1">
              <a:rPr lang="tr-TR"/>
              <a:pPr>
                <a:defRPr/>
              </a:pPr>
              <a:t>17.12.2018</a:t>
            </a:fld>
            <a:endParaRPr lang="tr-TR"/>
          </a:p>
        </p:txBody>
      </p:sp>
      <p:sp>
        <p:nvSpPr>
          <p:cNvPr id="5" name="Footer Placeholder 4"/>
          <p:cNvSpPr>
            <a:spLocks noGrp="1"/>
          </p:cNvSpPr>
          <p:nvPr>
            <p:ph type="ftr" sz="quarter" idx="11"/>
          </p:nvPr>
        </p:nvSpPr>
        <p:spPr/>
        <p:txBody>
          <a:bodyPr/>
          <a:lstStyle>
            <a:lvl1pPr>
              <a:defRPr/>
            </a:lvl1pPr>
          </a:lstStyle>
          <a:p>
            <a:pPr>
              <a:defRPr/>
            </a:pPr>
            <a:r>
              <a:rPr lang="tr-TR"/>
              <a:t>Bilgi İşlem Daire Başkanlığı</a:t>
            </a:r>
          </a:p>
        </p:txBody>
      </p:sp>
      <p:sp>
        <p:nvSpPr>
          <p:cNvPr id="6" name="Slide Number Placeholder 5"/>
          <p:cNvSpPr>
            <a:spLocks noGrp="1"/>
          </p:cNvSpPr>
          <p:nvPr>
            <p:ph type="sldNum" sz="quarter" idx="12"/>
          </p:nvPr>
        </p:nvSpPr>
        <p:spPr/>
        <p:txBody>
          <a:bodyPr/>
          <a:lstStyle>
            <a:lvl1pPr>
              <a:defRPr/>
            </a:lvl1pPr>
          </a:lstStyle>
          <a:p>
            <a:pPr>
              <a:defRPr/>
            </a:pPr>
            <a:fld id="{1626716B-6FEF-473D-BB77-3E2DCB52A981}" type="slidenum">
              <a:rPr lang="tr-TR"/>
              <a:pPr>
                <a:defRPr/>
              </a:pPr>
              <a:t>‹#›</a:t>
            </a:fld>
            <a:endParaRPr lang="tr-TR"/>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3"/>
          <p:cNvSpPr>
            <a:spLocks noGrp="1"/>
          </p:cNvSpPr>
          <p:nvPr>
            <p:ph type="dt" sz="half" idx="10"/>
          </p:nvPr>
        </p:nvSpPr>
        <p:spPr/>
        <p:txBody>
          <a:bodyPr/>
          <a:lstStyle>
            <a:lvl1pPr>
              <a:defRPr/>
            </a:lvl1pPr>
          </a:lstStyle>
          <a:p>
            <a:pPr>
              <a:defRPr/>
            </a:pPr>
            <a:fld id="{F47D2ADD-5E17-40C4-A83D-85D8A81BD944}" type="datetime1">
              <a:rPr lang="tr-TR"/>
              <a:pPr>
                <a:defRPr/>
              </a:pPr>
              <a:t>17.12.2018</a:t>
            </a:fld>
            <a:endParaRPr lang="tr-TR"/>
          </a:p>
        </p:txBody>
      </p:sp>
      <p:sp>
        <p:nvSpPr>
          <p:cNvPr id="6" name="Footer Placeholder 4"/>
          <p:cNvSpPr>
            <a:spLocks noGrp="1"/>
          </p:cNvSpPr>
          <p:nvPr>
            <p:ph type="ftr" sz="quarter" idx="11"/>
          </p:nvPr>
        </p:nvSpPr>
        <p:spPr/>
        <p:txBody>
          <a:bodyPr/>
          <a:lstStyle>
            <a:lvl1pPr>
              <a:defRPr/>
            </a:lvl1pPr>
          </a:lstStyle>
          <a:p>
            <a:pPr>
              <a:defRPr/>
            </a:pPr>
            <a:r>
              <a:rPr lang="tr-TR"/>
              <a:t>Bilgi İşlem Daire Başkanlığı</a:t>
            </a:r>
          </a:p>
        </p:txBody>
      </p:sp>
      <p:sp>
        <p:nvSpPr>
          <p:cNvPr id="7" name="Slide Number Placeholder 5"/>
          <p:cNvSpPr>
            <a:spLocks noGrp="1"/>
          </p:cNvSpPr>
          <p:nvPr>
            <p:ph type="sldNum" sz="quarter" idx="12"/>
          </p:nvPr>
        </p:nvSpPr>
        <p:spPr/>
        <p:txBody>
          <a:bodyPr/>
          <a:lstStyle>
            <a:lvl1pPr>
              <a:defRPr/>
            </a:lvl1pPr>
          </a:lstStyle>
          <a:p>
            <a:pPr>
              <a:defRPr/>
            </a:pPr>
            <a:fld id="{EC30222B-9343-49EE-9AA2-6A15634CE089}" type="slidenum">
              <a:rPr lang="tr-TR"/>
              <a:pPr>
                <a:defRPr/>
              </a:pPr>
              <a:t>‹#›</a:t>
            </a:fld>
            <a:endParaRPr lang="tr-TR"/>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3"/>
          <p:cNvSpPr>
            <a:spLocks noGrp="1"/>
          </p:cNvSpPr>
          <p:nvPr>
            <p:ph type="dt" sz="half" idx="10"/>
          </p:nvPr>
        </p:nvSpPr>
        <p:spPr/>
        <p:txBody>
          <a:bodyPr/>
          <a:lstStyle>
            <a:lvl1pPr>
              <a:defRPr/>
            </a:lvl1pPr>
          </a:lstStyle>
          <a:p>
            <a:pPr>
              <a:defRPr/>
            </a:pPr>
            <a:fld id="{5F001360-B424-4BC6-9F06-3D8EE1C8554D}" type="datetime1">
              <a:rPr lang="tr-TR"/>
              <a:pPr>
                <a:defRPr/>
              </a:pPr>
              <a:t>17.12.2018</a:t>
            </a:fld>
            <a:endParaRPr lang="tr-TR"/>
          </a:p>
        </p:txBody>
      </p:sp>
      <p:sp>
        <p:nvSpPr>
          <p:cNvPr id="8" name="Footer Placeholder 4"/>
          <p:cNvSpPr>
            <a:spLocks noGrp="1"/>
          </p:cNvSpPr>
          <p:nvPr>
            <p:ph type="ftr" sz="quarter" idx="11"/>
          </p:nvPr>
        </p:nvSpPr>
        <p:spPr/>
        <p:txBody>
          <a:bodyPr/>
          <a:lstStyle>
            <a:lvl1pPr>
              <a:defRPr/>
            </a:lvl1pPr>
          </a:lstStyle>
          <a:p>
            <a:pPr>
              <a:defRPr/>
            </a:pPr>
            <a:r>
              <a:rPr lang="tr-TR"/>
              <a:t>Bilgi İşlem Daire Başkanlığı</a:t>
            </a:r>
          </a:p>
        </p:txBody>
      </p:sp>
      <p:sp>
        <p:nvSpPr>
          <p:cNvPr id="9" name="Slide Number Placeholder 5"/>
          <p:cNvSpPr>
            <a:spLocks noGrp="1"/>
          </p:cNvSpPr>
          <p:nvPr>
            <p:ph type="sldNum" sz="quarter" idx="12"/>
          </p:nvPr>
        </p:nvSpPr>
        <p:spPr/>
        <p:txBody>
          <a:bodyPr/>
          <a:lstStyle>
            <a:lvl1pPr>
              <a:defRPr/>
            </a:lvl1pPr>
          </a:lstStyle>
          <a:p>
            <a:pPr>
              <a:defRPr/>
            </a:pPr>
            <a:fld id="{A05AABC3-578D-4C99-ACE8-B2CC394E75B3}" type="slidenum">
              <a:rPr lang="tr-TR"/>
              <a:pPr>
                <a:defRPr/>
              </a:pPr>
              <a:t>‹#›</a:t>
            </a:fld>
            <a:endParaRPr lang="tr-TR"/>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3"/>
          <p:cNvSpPr>
            <a:spLocks noGrp="1"/>
          </p:cNvSpPr>
          <p:nvPr>
            <p:ph type="dt" sz="half" idx="10"/>
          </p:nvPr>
        </p:nvSpPr>
        <p:spPr/>
        <p:txBody>
          <a:bodyPr/>
          <a:lstStyle>
            <a:lvl1pPr>
              <a:defRPr/>
            </a:lvl1pPr>
          </a:lstStyle>
          <a:p>
            <a:pPr>
              <a:defRPr/>
            </a:pPr>
            <a:fld id="{5F78B5F1-AC9D-4BE4-A7B7-0D3CB93BE282}" type="datetime1">
              <a:rPr lang="tr-TR"/>
              <a:pPr>
                <a:defRPr/>
              </a:pPr>
              <a:t>17.12.2018</a:t>
            </a:fld>
            <a:endParaRPr lang="tr-TR"/>
          </a:p>
        </p:txBody>
      </p:sp>
      <p:sp>
        <p:nvSpPr>
          <p:cNvPr id="4" name="Footer Placeholder 4"/>
          <p:cNvSpPr>
            <a:spLocks noGrp="1"/>
          </p:cNvSpPr>
          <p:nvPr>
            <p:ph type="ftr" sz="quarter" idx="11"/>
          </p:nvPr>
        </p:nvSpPr>
        <p:spPr/>
        <p:txBody>
          <a:bodyPr/>
          <a:lstStyle>
            <a:lvl1pPr>
              <a:defRPr/>
            </a:lvl1pPr>
          </a:lstStyle>
          <a:p>
            <a:pPr>
              <a:defRPr/>
            </a:pPr>
            <a:r>
              <a:rPr lang="tr-TR"/>
              <a:t>Bilgi İşlem Daire Başkanlığı</a:t>
            </a:r>
          </a:p>
        </p:txBody>
      </p:sp>
      <p:sp>
        <p:nvSpPr>
          <p:cNvPr id="5" name="Slide Number Placeholder 5"/>
          <p:cNvSpPr>
            <a:spLocks noGrp="1"/>
          </p:cNvSpPr>
          <p:nvPr>
            <p:ph type="sldNum" sz="quarter" idx="12"/>
          </p:nvPr>
        </p:nvSpPr>
        <p:spPr/>
        <p:txBody>
          <a:bodyPr/>
          <a:lstStyle>
            <a:lvl1pPr>
              <a:defRPr/>
            </a:lvl1pPr>
          </a:lstStyle>
          <a:p>
            <a:pPr>
              <a:defRPr/>
            </a:pPr>
            <a:fld id="{AEAB3396-EBEE-4697-BF8F-E238F4492034}" type="slidenum">
              <a:rPr lang="tr-TR"/>
              <a:pPr>
                <a:defRPr/>
              </a:pPr>
              <a:t>‹#›</a:t>
            </a:fld>
            <a:endParaRPr lang="tr-TR"/>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F8E0D7-95FA-40E8-8776-F0B9586CE0CE}" type="datetime1">
              <a:rPr lang="tr-TR"/>
              <a:pPr>
                <a:defRPr/>
              </a:pPr>
              <a:t>17.12.2018</a:t>
            </a:fld>
            <a:endParaRPr lang="tr-TR"/>
          </a:p>
        </p:txBody>
      </p:sp>
      <p:sp>
        <p:nvSpPr>
          <p:cNvPr id="3" name="Footer Placeholder 4"/>
          <p:cNvSpPr>
            <a:spLocks noGrp="1"/>
          </p:cNvSpPr>
          <p:nvPr>
            <p:ph type="ftr" sz="quarter" idx="11"/>
          </p:nvPr>
        </p:nvSpPr>
        <p:spPr/>
        <p:txBody>
          <a:bodyPr/>
          <a:lstStyle>
            <a:lvl1pPr>
              <a:defRPr/>
            </a:lvl1pPr>
          </a:lstStyle>
          <a:p>
            <a:pPr>
              <a:defRPr/>
            </a:pPr>
            <a:r>
              <a:rPr lang="tr-TR"/>
              <a:t>Bilgi İşlem Daire Başkanlığı</a:t>
            </a:r>
          </a:p>
        </p:txBody>
      </p:sp>
      <p:sp>
        <p:nvSpPr>
          <p:cNvPr id="4" name="Slide Number Placeholder 5"/>
          <p:cNvSpPr>
            <a:spLocks noGrp="1"/>
          </p:cNvSpPr>
          <p:nvPr>
            <p:ph type="sldNum" sz="quarter" idx="12"/>
          </p:nvPr>
        </p:nvSpPr>
        <p:spPr/>
        <p:txBody>
          <a:bodyPr/>
          <a:lstStyle>
            <a:lvl1pPr>
              <a:defRPr/>
            </a:lvl1pPr>
          </a:lstStyle>
          <a:p>
            <a:pPr>
              <a:defRPr/>
            </a:pPr>
            <a:fld id="{85D9621A-F1EC-41C2-9E7F-71595AA94395}" type="slidenum">
              <a:rPr lang="tr-TR"/>
              <a:pPr>
                <a:defRPr/>
              </a:pPr>
              <a:t>‹#›</a:t>
            </a:fld>
            <a:endParaRPr lang="tr-TR"/>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2FCB37-440D-4FDA-A831-4F233CBB2297}" type="datetime1">
              <a:rPr lang="tr-TR"/>
              <a:pPr>
                <a:defRPr/>
              </a:pPr>
              <a:t>17.12.2018</a:t>
            </a:fld>
            <a:endParaRPr lang="tr-TR"/>
          </a:p>
        </p:txBody>
      </p:sp>
      <p:sp>
        <p:nvSpPr>
          <p:cNvPr id="6" name="Footer Placeholder 4"/>
          <p:cNvSpPr>
            <a:spLocks noGrp="1"/>
          </p:cNvSpPr>
          <p:nvPr>
            <p:ph type="ftr" sz="quarter" idx="11"/>
          </p:nvPr>
        </p:nvSpPr>
        <p:spPr/>
        <p:txBody>
          <a:bodyPr/>
          <a:lstStyle>
            <a:lvl1pPr>
              <a:defRPr/>
            </a:lvl1pPr>
          </a:lstStyle>
          <a:p>
            <a:pPr>
              <a:defRPr/>
            </a:pPr>
            <a:r>
              <a:rPr lang="tr-TR"/>
              <a:t>Bilgi İşlem Daire Başkanlığı</a:t>
            </a:r>
          </a:p>
        </p:txBody>
      </p:sp>
      <p:sp>
        <p:nvSpPr>
          <p:cNvPr id="7" name="Slide Number Placeholder 5"/>
          <p:cNvSpPr>
            <a:spLocks noGrp="1"/>
          </p:cNvSpPr>
          <p:nvPr>
            <p:ph type="sldNum" sz="quarter" idx="12"/>
          </p:nvPr>
        </p:nvSpPr>
        <p:spPr/>
        <p:txBody>
          <a:bodyPr/>
          <a:lstStyle>
            <a:lvl1pPr>
              <a:defRPr/>
            </a:lvl1pPr>
          </a:lstStyle>
          <a:p>
            <a:pPr>
              <a:defRPr/>
            </a:pPr>
            <a:fld id="{C459C1B3-519A-48CA-BDF3-61B758714802}" type="slidenum">
              <a:rPr lang="tr-TR"/>
              <a:pPr>
                <a:defRPr/>
              </a:pPr>
              <a:t>‹#›</a:t>
            </a:fld>
            <a:endParaRPr lang="tr-T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EA000D-3758-44C6-B5DC-BE71BDCF290F}" type="datetime1">
              <a:rPr lang="tr-TR"/>
              <a:pPr>
                <a:defRPr/>
              </a:pPr>
              <a:t>17.12.2018</a:t>
            </a:fld>
            <a:endParaRPr lang="tr-TR"/>
          </a:p>
        </p:txBody>
      </p:sp>
      <p:sp>
        <p:nvSpPr>
          <p:cNvPr id="6" name="Footer Placeholder 4"/>
          <p:cNvSpPr>
            <a:spLocks noGrp="1"/>
          </p:cNvSpPr>
          <p:nvPr>
            <p:ph type="ftr" sz="quarter" idx="11"/>
          </p:nvPr>
        </p:nvSpPr>
        <p:spPr/>
        <p:txBody>
          <a:bodyPr/>
          <a:lstStyle>
            <a:lvl1pPr>
              <a:defRPr/>
            </a:lvl1pPr>
          </a:lstStyle>
          <a:p>
            <a:pPr>
              <a:defRPr/>
            </a:pPr>
            <a:r>
              <a:rPr lang="tr-TR"/>
              <a:t>Bilgi İşlem Daire Başkanlığı</a:t>
            </a:r>
          </a:p>
        </p:txBody>
      </p:sp>
      <p:sp>
        <p:nvSpPr>
          <p:cNvPr id="7" name="Slide Number Placeholder 5"/>
          <p:cNvSpPr>
            <a:spLocks noGrp="1"/>
          </p:cNvSpPr>
          <p:nvPr>
            <p:ph type="sldNum" sz="quarter" idx="12"/>
          </p:nvPr>
        </p:nvSpPr>
        <p:spPr/>
        <p:txBody>
          <a:bodyPr/>
          <a:lstStyle>
            <a:lvl1pPr>
              <a:defRPr/>
            </a:lvl1pPr>
          </a:lstStyle>
          <a:p>
            <a:pPr>
              <a:defRPr/>
            </a:pPr>
            <a:fld id="{EEA60534-17C0-43A4-B016-C25AE91132CC}" type="slidenum">
              <a:rPr lang="tr-TR"/>
              <a:pPr>
                <a:defRPr/>
              </a:pPr>
              <a:t>‹#›</a:t>
            </a:fld>
            <a:endParaRPr lang="tr-T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tr-TR"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Myriad Pro" pitchFamily="34" charset="0"/>
              </a:defRPr>
            </a:lvl1pPr>
          </a:lstStyle>
          <a:p>
            <a:pPr>
              <a:defRPr/>
            </a:pPr>
            <a:fld id="{A9FC7268-774C-46C3-8904-098EBF10064D}" type="datetime1">
              <a:rPr lang="tr-TR"/>
              <a:pPr>
                <a:defRPr/>
              </a:pPr>
              <a:t>17.12.2018</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Myriad Pro" pitchFamily="34" charset="0"/>
              </a:defRPr>
            </a:lvl1pPr>
          </a:lstStyle>
          <a:p>
            <a:pPr>
              <a:defRPr/>
            </a:pPr>
            <a:r>
              <a:rPr lang="tr-TR"/>
              <a:t>Bilgi İşlem Daire Başkanlığı</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Myriad Pro" pitchFamily="34" charset="0"/>
              </a:defRPr>
            </a:lvl1pPr>
          </a:lstStyle>
          <a:p>
            <a:pPr>
              <a:defRPr/>
            </a:pPr>
            <a:fld id="{AFD9ADA2-0066-4119-B64C-A96301063CDA}" type="slidenum">
              <a:rPr lang="tr-TR"/>
              <a:pPr>
                <a:defRPr/>
              </a:pPr>
              <a:t>‹#›</a:t>
            </a:fld>
            <a:endParaRPr lang="tr-TR"/>
          </a:p>
        </p:txBody>
      </p:sp>
      <p:pic>
        <p:nvPicPr>
          <p:cNvPr id="7" name="Picture 2" descr="C:\Documents and Settings\systemx\Desktop\UE_SUNUM\Slayt_resim\ust_icerik.png"/>
          <p:cNvPicPr>
            <a:picLocks noChangeAspect="1" noChangeArrowheads="1"/>
          </p:cNvPicPr>
          <p:nvPr userDrawn="1"/>
        </p:nvPicPr>
        <p:blipFill>
          <a:blip r:embed="rId13" cstate="print"/>
          <a:srcRect/>
          <a:stretch>
            <a:fillRect/>
          </a:stretch>
        </p:blipFill>
        <p:spPr bwMode="auto">
          <a:xfrm>
            <a:off x="0" y="0"/>
            <a:ext cx="9144000" cy="1143000"/>
          </a:xfrm>
          <a:prstGeom prst="rect">
            <a:avLst/>
          </a:prstGeom>
          <a:noFill/>
          <a:ln w="9525">
            <a:noFill/>
            <a:miter lim="800000"/>
            <a:headEnd/>
            <a:tailEnd/>
          </a:ln>
        </p:spPr>
      </p:pic>
      <p:pic>
        <p:nvPicPr>
          <p:cNvPr id="8" name="Picture 3" descr="C:\Documents and Settings\systemx\Desktop\UE_SUNUM\Slayt_resim\alt_icerik.png"/>
          <p:cNvPicPr>
            <a:picLocks noChangeAspect="1" noChangeArrowheads="1"/>
          </p:cNvPicPr>
          <p:nvPr userDrawn="1"/>
        </p:nvPicPr>
        <p:blipFill>
          <a:blip r:embed="rId14" cstate="print"/>
          <a:srcRect/>
          <a:stretch>
            <a:fillRect/>
          </a:stretch>
        </p:blipFill>
        <p:spPr bwMode="auto">
          <a:xfrm>
            <a:off x="0" y="6191250"/>
            <a:ext cx="9144000" cy="742950"/>
          </a:xfrm>
          <a:prstGeom prst="rect">
            <a:avLst/>
          </a:prstGeom>
          <a:noFill/>
          <a:ln w="9525">
            <a:noFill/>
            <a:miter lim="800000"/>
            <a:headEnd/>
            <a:tailEnd/>
          </a:ln>
        </p:spPr>
      </p:pic>
      <p:pic>
        <p:nvPicPr>
          <p:cNvPr id="9" name="Picture 6" descr="sdu_logo_icerik"/>
          <p:cNvPicPr>
            <a:picLocks noChangeAspect="1" noChangeArrowheads="1"/>
          </p:cNvPicPr>
          <p:nvPr userDrawn="1"/>
        </p:nvPicPr>
        <p:blipFill>
          <a:blip r:embed="rId15" cstate="print"/>
          <a:srcRect/>
          <a:stretch>
            <a:fillRect/>
          </a:stretch>
        </p:blipFill>
        <p:spPr bwMode="auto">
          <a:xfrm>
            <a:off x="0" y="0"/>
            <a:ext cx="762000" cy="681038"/>
          </a:xfrm>
          <a:prstGeom prst="rect">
            <a:avLst/>
          </a:prstGeom>
          <a:noFill/>
          <a:ln w="9525">
            <a:noFill/>
            <a:miter lim="800000"/>
            <a:headEnd/>
            <a:tailEnd/>
          </a:ln>
        </p:spPr>
      </p:pic>
      <p:pic>
        <p:nvPicPr>
          <p:cNvPr id="10" name="Picture 8" descr="C:\Users\Osman Daban\Desktop\TBT Slayt\SDU.png"/>
          <p:cNvPicPr>
            <a:picLocks noChangeAspect="1" noChangeArrowheads="1"/>
          </p:cNvPicPr>
          <p:nvPr userDrawn="1"/>
        </p:nvPicPr>
        <p:blipFill>
          <a:blip r:embed="rId16" cstate="print"/>
          <a:srcRect/>
          <a:stretch>
            <a:fillRect/>
          </a:stretch>
        </p:blipFill>
        <p:spPr bwMode="auto">
          <a:xfrm>
            <a:off x="685800" y="152400"/>
            <a:ext cx="2600325" cy="2476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par>
                                <p:cTn id="12" presetID="10" presetClass="entr" presetSubtype="0" fill="hold"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childTnLst>
                                </p:cTn>
                              </p:par>
                            </p:childTnLst>
                          </p:cTn>
                        </p:par>
                        <p:par>
                          <p:cTn id="15" fill="hold">
                            <p:stCondLst>
                              <p:cond delay="1500"/>
                            </p:stCondLst>
                            <p:childTnLst>
                              <p:par>
                                <p:cTn id="16" presetID="29"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ppt_x</p:attrName>
                                        </p:attrNameLst>
                                      </p:cBhvr>
                                      <p:tavLst>
                                        <p:tav tm="0">
                                          <p:val>
                                            <p:strVal val="#ppt_x-.2"/>
                                          </p:val>
                                        </p:tav>
                                        <p:tav tm="100000">
                                          <p:val>
                                            <p:strVal val="#ppt_x"/>
                                          </p:val>
                                        </p:tav>
                                      </p:tavLst>
                                    </p:anim>
                                    <p:anim calcmode="lin" valueType="num">
                                      <p:cBhvr>
                                        <p:cTn id="19" dur="5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533400" y="2240893"/>
            <a:ext cx="8229600" cy="3477875"/>
          </a:xfrm>
          <a:prstGeom prst="rect">
            <a:avLst/>
          </a:prstGeom>
        </p:spPr>
        <p:txBody>
          <a:bodyPr wrap="square">
            <a:spAutoFit/>
          </a:bodyPr>
          <a:lstStyle/>
          <a:p>
            <a:pPr algn="ctr">
              <a:defRPr/>
            </a:pPr>
            <a:r>
              <a:rPr lang="tr-TR" sz="4400" b="1" dirty="0" smtClean="0">
                <a:solidFill>
                  <a:srgbClr val="2555A6"/>
                </a:solidFill>
                <a:effectLst>
                  <a:outerShdw blurRad="38100" dist="38100" dir="2700000" algn="tl">
                    <a:srgbClr val="000000">
                      <a:alpha val="43137"/>
                    </a:srgbClr>
                  </a:outerShdw>
                </a:effectLst>
                <a:latin typeface="Times New Roman" pitchFamily="18" charset="0"/>
                <a:cs typeface="Times New Roman" pitchFamily="18" charset="0"/>
              </a:rPr>
              <a:t>ISPARTA UYGULAMALI BİLİMLER ÜNİVERSİTESİ</a:t>
            </a:r>
            <a:endParaRPr lang="tr-TR" sz="4400" b="1" dirty="0">
              <a:solidFill>
                <a:srgbClr val="2555A6"/>
              </a:solidFill>
              <a:effectLst>
                <a:outerShdw blurRad="38100" dist="38100" dir="2700000" algn="tl">
                  <a:srgbClr val="000000">
                    <a:alpha val="43137"/>
                  </a:srgbClr>
                </a:outerShdw>
              </a:effectLst>
              <a:latin typeface="Times New Roman" pitchFamily="18" charset="0"/>
              <a:cs typeface="Times New Roman" pitchFamily="18" charset="0"/>
            </a:endParaRPr>
          </a:p>
          <a:p>
            <a:pPr algn="ctr">
              <a:defRPr/>
            </a:pPr>
            <a:r>
              <a:rPr lang="tr-TR" sz="4400" b="1" dirty="0" smtClean="0">
                <a:solidFill>
                  <a:srgbClr val="2555A6"/>
                </a:solidFill>
                <a:effectLst>
                  <a:outerShdw blurRad="38100" dist="38100" dir="2700000" algn="tl">
                    <a:srgbClr val="000000">
                      <a:alpha val="43137"/>
                    </a:srgbClr>
                  </a:outerShdw>
                </a:effectLst>
                <a:latin typeface="Times New Roman" pitchFamily="18" charset="0"/>
                <a:cs typeface="Times New Roman" pitchFamily="18" charset="0"/>
              </a:rPr>
              <a:t>Öğrenci İşleri </a:t>
            </a:r>
            <a:r>
              <a:rPr lang="tr-TR" sz="4400" b="1" dirty="0">
                <a:solidFill>
                  <a:srgbClr val="2555A6"/>
                </a:solidFill>
                <a:effectLst>
                  <a:outerShdw blurRad="38100" dist="38100" dir="2700000" algn="tl">
                    <a:srgbClr val="000000">
                      <a:alpha val="43137"/>
                    </a:srgbClr>
                  </a:outerShdw>
                </a:effectLst>
                <a:latin typeface="Times New Roman" pitchFamily="18" charset="0"/>
                <a:cs typeface="Times New Roman" pitchFamily="18" charset="0"/>
              </a:rPr>
              <a:t>Daire </a:t>
            </a:r>
            <a:r>
              <a:rPr lang="tr-TR" sz="4400" b="1" dirty="0" smtClean="0">
                <a:solidFill>
                  <a:srgbClr val="2555A6"/>
                </a:solidFill>
                <a:effectLst>
                  <a:outerShdw blurRad="38100" dist="38100" dir="2700000" algn="tl">
                    <a:srgbClr val="000000">
                      <a:alpha val="43137"/>
                    </a:srgbClr>
                  </a:outerShdw>
                </a:effectLst>
                <a:latin typeface="Times New Roman" pitchFamily="18" charset="0"/>
                <a:cs typeface="Times New Roman" pitchFamily="18" charset="0"/>
              </a:rPr>
              <a:t>Başkanlığı</a:t>
            </a:r>
          </a:p>
          <a:p>
            <a:pPr algn="ctr">
              <a:defRPr/>
            </a:pPr>
            <a:r>
              <a:rPr lang="tr-TR" sz="4400" b="1" dirty="0" smtClean="0">
                <a:solidFill>
                  <a:srgbClr val="2555A6"/>
                </a:solidFill>
                <a:effectLst>
                  <a:outerShdw blurRad="38100" dist="38100" dir="2700000" algn="tl">
                    <a:srgbClr val="000000">
                      <a:alpha val="43137"/>
                    </a:srgbClr>
                  </a:outerShdw>
                </a:effectLst>
                <a:latin typeface="Times New Roman" pitchFamily="18" charset="0"/>
                <a:cs typeface="Times New Roman" pitchFamily="18" charset="0"/>
              </a:rPr>
              <a:t>Uluslararası Öğrenci </a:t>
            </a:r>
            <a:r>
              <a:rPr lang="tr-TR" sz="4400" b="1" dirty="0" smtClean="0">
                <a:solidFill>
                  <a:srgbClr val="2555A6"/>
                </a:solidFill>
                <a:effectLst>
                  <a:outerShdw blurRad="38100" dist="38100" dir="2700000" algn="tl">
                    <a:srgbClr val="000000">
                      <a:alpha val="43137"/>
                    </a:srgbClr>
                  </a:outerShdw>
                </a:effectLst>
                <a:latin typeface="Times New Roman" pitchFamily="18" charset="0"/>
                <a:cs typeface="Times New Roman" pitchFamily="18" charset="0"/>
              </a:rPr>
              <a:t>Ofisi</a:t>
            </a:r>
          </a:p>
          <a:p>
            <a:pPr algn="ctr">
              <a:defRPr/>
            </a:pPr>
            <a:r>
              <a:rPr lang="tr-TR" sz="4400" b="1" dirty="0" smtClean="0">
                <a:solidFill>
                  <a:srgbClr val="2555A6"/>
                </a:solidFill>
                <a:effectLst>
                  <a:outerShdw blurRad="38100" dist="38100" dir="2700000" algn="tl">
                    <a:srgbClr val="000000">
                      <a:alpha val="43137"/>
                    </a:srgbClr>
                  </a:outerShdw>
                </a:effectLst>
                <a:latin typeface="Times New Roman" pitchFamily="18" charset="0"/>
                <a:cs typeface="Times New Roman" pitchFamily="18" charset="0"/>
              </a:rPr>
              <a:t>2018</a:t>
            </a:r>
            <a:endParaRPr lang="tr-TR" sz="4400" b="1" dirty="0">
              <a:solidFill>
                <a:srgbClr val="2555A6"/>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228600"/>
            <a:ext cx="1595094" cy="1795463"/>
          </a:xfrm>
          <a:prstGeom prst="rect">
            <a:avLst/>
          </a:prstGeom>
        </p:spPr>
      </p:pic>
    </p:spTree>
  </p:cSld>
  <p:clrMapOvr>
    <a:masterClrMapping/>
  </p:clrMapOvr>
  <p:transition advClick="0" advTm="2000">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Dikdörtgen 3"/>
          <p:cNvSpPr/>
          <p:nvPr/>
        </p:nvSpPr>
        <p:spPr>
          <a:xfrm>
            <a:off x="457201" y="226368"/>
            <a:ext cx="2316660"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 Öğrenci Ofisi</a:t>
            </a:r>
            <a:endPar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endParaRPr>
          </a:p>
        </p:txBody>
      </p:sp>
      <p:sp>
        <p:nvSpPr>
          <p:cNvPr id="2" name="Başlık 1"/>
          <p:cNvSpPr>
            <a:spLocks noGrp="1"/>
          </p:cNvSpPr>
          <p:nvPr>
            <p:ph type="title"/>
          </p:nvPr>
        </p:nvSpPr>
        <p:spPr>
          <a:xfrm>
            <a:off x="838200" y="838200"/>
            <a:ext cx="7543800" cy="1143000"/>
          </a:xfrm>
          <a:solidFill>
            <a:schemeClr val="accent6">
              <a:lumMod val="40000"/>
              <a:lumOff val="60000"/>
            </a:schemeClr>
          </a:solidFill>
          <a:ln>
            <a:solidFill>
              <a:srgbClr val="E20000"/>
            </a:solidFill>
          </a:ln>
          <a:effectLst>
            <a:glow rad="139700">
              <a:schemeClr val="accent3">
                <a:satMod val="175000"/>
                <a:alpha val="40000"/>
              </a:schemeClr>
            </a:glow>
          </a:effectLst>
        </p:spPr>
        <p:txBody>
          <a:bodyPr/>
          <a:lstStyle/>
          <a:p>
            <a:r>
              <a:rPr lang="tr-TR" sz="4000" dirty="0" smtClean="0">
                <a:solidFill>
                  <a:srgbClr val="00B0F0"/>
                </a:solidFill>
                <a:latin typeface="Times New Roman" pitchFamily="18" charset="0"/>
                <a:cs typeface="Times New Roman" pitchFamily="18" charset="0"/>
              </a:rPr>
              <a:t>İKAMET İZNİ İÇİN İSTENECEK BELGELER</a:t>
            </a:r>
            <a:endParaRPr lang="tr-TR" sz="4000" dirty="0">
              <a:solidFill>
                <a:srgbClr val="00B0F0"/>
              </a:solidFill>
              <a:latin typeface="Times New Roman" pitchFamily="18" charset="0"/>
              <a:cs typeface="Times New Roman" pitchFamily="18" charset="0"/>
            </a:endParaRPr>
          </a:p>
        </p:txBody>
      </p:sp>
      <p:sp>
        <p:nvSpPr>
          <p:cNvPr id="3" name="Dikdörtgen 2"/>
          <p:cNvSpPr/>
          <p:nvPr/>
        </p:nvSpPr>
        <p:spPr>
          <a:xfrm>
            <a:off x="457201" y="2362199"/>
            <a:ext cx="8229600" cy="3785652"/>
          </a:xfrm>
          <a:prstGeom prst="rect">
            <a:avLst/>
          </a:prstGeom>
          <a:noFill/>
          <a:effectLst>
            <a:glow rad="101600">
              <a:schemeClr val="accent2">
                <a:satMod val="175000"/>
                <a:alpha val="40000"/>
              </a:schemeClr>
            </a:glow>
          </a:effectLst>
        </p:spPr>
        <p:txBody>
          <a:bodyPr wrap="square">
            <a:spAutoFit/>
          </a:bodyPr>
          <a:lstStyle/>
          <a:p>
            <a:pPr lvl="0"/>
            <a:r>
              <a:rPr lang="tr-TR" b="1" dirty="0" smtClean="0">
                <a:solidFill>
                  <a:srgbClr val="C00000"/>
                </a:solidFill>
                <a:latin typeface="Times New Roman" pitchFamily="18" charset="0"/>
                <a:cs typeface="Times New Roman" pitchFamily="18" charset="0"/>
              </a:rPr>
              <a:t>1- Öğrenci </a:t>
            </a:r>
            <a:r>
              <a:rPr lang="tr-TR" b="1" dirty="0">
                <a:solidFill>
                  <a:srgbClr val="C00000"/>
                </a:solidFill>
                <a:latin typeface="Times New Roman" pitchFamily="18" charset="0"/>
                <a:cs typeface="Times New Roman" pitchFamily="18" charset="0"/>
              </a:rPr>
              <a:t>İkamet izni başvuru formu </a:t>
            </a:r>
            <a:r>
              <a:rPr lang="tr-TR" dirty="0">
                <a:latin typeface="Times New Roman" pitchFamily="18" charset="0"/>
                <a:cs typeface="Times New Roman" pitchFamily="18" charset="0"/>
              </a:rPr>
              <a:t>(e-İkamet sistemi üzerinden başvuru tamamlandığında sistem tarafından oluşturulur. Başvuru formunun çıktısı alınıp yabancı ve/veya yasal temsilcisi tarafından imzalanır.)</a:t>
            </a:r>
          </a:p>
          <a:p>
            <a:pPr lvl="0"/>
            <a:r>
              <a:rPr lang="tr-TR" b="1" dirty="0" smtClean="0">
                <a:solidFill>
                  <a:srgbClr val="C00000"/>
                </a:solidFill>
                <a:latin typeface="Times New Roman" pitchFamily="18" charset="0"/>
                <a:cs typeface="Times New Roman" pitchFamily="18" charset="0"/>
              </a:rPr>
              <a:t>2- Pasaport </a:t>
            </a:r>
            <a:r>
              <a:rPr lang="tr-TR" b="1" dirty="0">
                <a:solidFill>
                  <a:srgbClr val="C00000"/>
                </a:solidFill>
                <a:latin typeface="Times New Roman" pitchFamily="18" charset="0"/>
                <a:cs typeface="Times New Roman" pitchFamily="18" charset="0"/>
              </a:rPr>
              <a:t>veya pasaport yerine geçen belgenin aslı ve fotokopisi </a:t>
            </a:r>
            <a:r>
              <a:rPr lang="tr-TR" dirty="0">
                <a:latin typeface="Times New Roman" pitchFamily="18" charset="0"/>
                <a:cs typeface="Times New Roman" pitchFamily="18" charset="0"/>
              </a:rPr>
              <a:t>(Talep edilen ikamet izni süresinden </a:t>
            </a:r>
            <a:r>
              <a:rPr lang="tr-TR" u="sng" dirty="0">
                <a:latin typeface="Times New Roman" pitchFamily="18" charset="0"/>
                <a:cs typeface="Times New Roman" pitchFamily="18" charset="0"/>
              </a:rPr>
              <a:t>altmış gün daha uzun süreli</a:t>
            </a:r>
            <a:r>
              <a:rPr lang="tr-TR" dirty="0">
                <a:latin typeface="Times New Roman" pitchFamily="18" charset="0"/>
                <a:cs typeface="Times New Roman" pitchFamily="18" charset="0"/>
              </a:rPr>
              <a:t> pasaport ya da pasaport yerine geçen belgeye sahip olunmalıdır.)</a:t>
            </a:r>
          </a:p>
          <a:p>
            <a:pPr lvl="0"/>
            <a:r>
              <a:rPr lang="tr-TR" b="1" dirty="0" smtClean="0">
                <a:solidFill>
                  <a:srgbClr val="C00000"/>
                </a:solidFill>
                <a:latin typeface="Times New Roman" pitchFamily="18" charset="0"/>
                <a:cs typeface="Times New Roman" pitchFamily="18" charset="0"/>
              </a:rPr>
              <a:t>3- Fotoğraf</a:t>
            </a:r>
            <a:r>
              <a:rPr lang="tr-TR" dirty="0" smtClean="0">
                <a:solidFill>
                  <a:srgbClr val="C00000"/>
                </a:solidFill>
                <a:latin typeface="Times New Roman" pitchFamily="18" charset="0"/>
                <a:cs typeface="Times New Roman" pitchFamily="18" charset="0"/>
              </a:rPr>
              <a:t> </a:t>
            </a:r>
            <a:r>
              <a:rPr lang="tr-TR" dirty="0">
                <a:latin typeface="Times New Roman" pitchFamily="18" charset="0"/>
                <a:cs typeface="Times New Roman" pitchFamily="18" charset="0"/>
              </a:rPr>
              <a:t>(Son altı ay içinde çekilmiş, fonu beyaz, </a:t>
            </a:r>
            <a:r>
              <a:rPr lang="tr-TR" dirty="0" err="1">
                <a:latin typeface="Times New Roman" pitchFamily="18" charset="0"/>
                <a:cs typeface="Times New Roman" pitchFamily="18" charset="0"/>
              </a:rPr>
              <a:t>biyometrik</a:t>
            </a:r>
            <a:r>
              <a:rPr lang="tr-TR" dirty="0">
                <a:latin typeface="Times New Roman" pitchFamily="18" charset="0"/>
                <a:cs typeface="Times New Roman" pitchFamily="18" charset="0"/>
              </a:rPr>
              <a:t> ve dört adet olmalıdır.)</a:t>
            </a:r>
          </a:p>
          <a:p>
            <a:pPr lvl="0"/>
            <a:r>
              <a:rPr lang="tr-TR" b="1" dirty="0" smtClean="0">
                <a:solidFill>
                  <a:srgbClr val="C00000"/>
                </a:solidFill>
                <a:latin typeface="Times New Roman" pitchFamily="18" charset="0"/>
                <a:cs typeface="Times New Roman" pitchFamily="18" charset="0"/>
              </a:rPr>
              <a:t>4- Geçerli </a:t>
            </a:r>
            <a:r>
              <a:rPr lang="tr-TR" b="1" dirty="0">
                <a:solidFill>
                  <a:srgbClr val="C00000"/>
                </a:solidFill>
                <a:latin typeface="Times New Roman" pitchFamily="18" charset="0"/>
                <a:cs typeface="Times New Roman" pitchFamily="18" charset="0"/>
              </a:rPr>
              <a:t>sağlık sigortası</a:t>
            </a:r>
          </a:p>
          <a:p>
            <a:pPr>
              <a:defRPr/>
            </a:pPr>
            <a:r>
              <a:rPr lang="tr-TR" dirty="0">
                <a:latin typeface="Times New Roman" pitchFamily="18" charset="0"/>
                <a:cs typeface="Times New Roman" pitchFamily="18" charset="0"/>
              </a:rPr>
              <a:t>Kalınacak sürede yeterli ve düzenli maddi imkana sahip olduğuna dair beyan (Başvuru formunda beyan edilir. Ancak idare destekleyici belge isteyebilir</a:t>
            </a:r>
            <a:r>
              <a:rPr lang="tr-TR" dirty="0" smtClean="0">
                <a:latin typeface="Times New Roman" pitchFamily="18" charset="0"/>
                <a:cs typeface="Times New Roman" pitchFamily="18" charset="0"/>
              </a:rPr>
              <a:t>.)</a:t>
            </a:r>
          </a:p>
          <a:p>
            <a:pPr>
              <a:defRPr/>
            </a:pPr>
            <a:r>
              <a:rPr lang="tr-TR" dirty="0">
                <a:latin typeface="Times New Roman" pitchFamily="18" charset="0"/>
                <a:cs typeface="Times New Roman" pitchFamily="18" charset="0"/>
              </a:rPr>
              <a:t>Yaptırılan sağlık Sigortasının süresi istediğin ikamet izni süresini kapsamalıdır.</a:t>
            </a:r>
            <a:endParaRPr lang="en-US"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Dikdörtgen 4"/>
          <p:cNvSpPr/>
          <p:nvPr/>
        </p:nvSpPr>
        <p:spPr>
          <a:xfrm>
            <a:off x="666307" y="304799"/>
            <a:ext cx="2316660"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 Öğrenci Ofisi</a:t>
            </a:r>
            <a:endPar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endParaRPr>
          </a:p>
        </p:txBody>
      </p:sp>
      <p:sp>
        <p:nvSpPr>
          <p:cNvPr id="7" name="Başlık 1"/>
          <p:cNvSpPr>
            <a:spLocks noGrp="1"/>
          </p:cNvSpPr>
          <p:nvPr>
            <p:ph type="title"/>
          </p:nvPr>
        </p:nvSpPr>
        <p:spPr>
          <a:xfrm>
            <a:off x="838200" y="838200"/>
            <a:ext cx="7543800" cy="1143000"/>
          </a:xfrm>
          <a:solidFill>
            <a:schemeClr val="accent6">
              <a:lumMod val="40000"/>
              <a:lumOff val="60000"/>
            </a:schemeClr>
          </a:solidFill>
          <a:ln>
            <a:solidFill>
              <a:srgbClr val="E20000"/>
            </a:solidFill>
          </a:ln>
          <a:effectLst>
            <a:glow rad="139700">
              <a:schemeClr val="accent3">
                <a:satMod val="175000"/>
                <a:alpha val="40000"/>
              </a:schemeClr>
            </a:glow>
          </a:effectLst>
        </p:spPr>
        <p:txBody>
          <a:bodyPr/>
          <a:lstStyle/>
          <a:p>
            <a:r>
              <a:rPr lang="tr-TR" sz="4000" dirty="0" smtClean="0">
                <a:solidFill>
                  <a:srgbClr val="00B0F0"/>
                </a:solidFill>
                <a:latin typeface="Times New Roman" pitchFamily="18" charset="0"/>
                <a:cs typeface="Times New Roman" pitchFamily="18" charset="0"/>
              </a:rPr>
              <a:t>İKAMET İZNİ İÇİN İSTENECEK BELGELER</a:t>
            </a:r>
            <a:endParaRPr lang="tr-TR" sz="4000" dirty="0">
              <a:solidFill>
                <a:srgbClr val="00B0F0"/>
              </a:solidFill>
              <a:latin typeface="Times New Roman" pitchFamily="18" charset="0"/>
              <a:cs typeface="Times New Roman" pitchFamily="18" charset="0"/>
            </a:endParaRPr>
          </a:p>
        </p:txBody>
      </p:sp>
      <p:sp>
        <p:nvSpPr>
          <p:cNvPr id="8" name="Dikdörtgen 7"/>
          <p:cNvSpPr/>
          <p:nvPr/>
        </p:nvSpPr>
        <p:spPr>
          <a:xfrm>
            <a:off x="304800" y="2362199"/>
            <a:ext cx="8458200" cy="3416320"/>
          </a:xfrm>
          <a:prstGeom prst="rect">
            <a:avLst/>
          </a:prstGeom>
          <a:noFill/>
          <a:effectLst>
            <a:glow rad="101600">
              <a:schemeClr val="accent2">
                <a:satMod val="175000"/>
                <a:alpha val="40000"/>
              </a:schemeClr>
            </a:glow>
          </a:effectLst>
        </p:spPr>
        <p:txBody>
          <a:bodyPr wrap="square">
            <a:spAutoFit/>
          </a:bodyPr>
          <a:lstStyle/>
          <a:p>
            <a:pPr algn="ctr"/>
            <a:r>
              <a:rPr lang="tr-TR" sz="2800" dirty="0" smtClean="0">
                <a:solidFill>
                  <a:srgbClr val="C00000"/>
                </a:solidFill>
                <a:latin typeface="Times New Roman" pitchFamily="18" charset="0"/>
                <a:cs typeface="Times New Roman" pitchFamily="18" charset="0"/>
              </a:rPr>
              <a:t>Yaptırabileceği </a:t>
            </a:r>
            <a:r>
              <a:rPr lang="tr-TR" sz="2800" dirty="0">
                <a:solidFill>
                  <a:srgbClr val="C00000"/>
                </a:solidFill>
                <a:latin typeface="Times New Roman" pitchFamily="18" charset="0"/>
                <a:cs typeface="Times New Roman" pitchFamily="18" charset="0"/>
              </a:rPr>
              <a:t>sigorta </a:t>
            </a:r>
            <a:r>
              <a:rPr lang="tr-TR" sz="2800" dirty="0" smtClean="0">
                <a:solidFill>
                  <a:srgbClr val="C00000"/>
                </a:solidFill>
                <a:latin typeface="Times New Roman" pitchFamily="18" charset="0"/>
                <a:cs typeface="Times New Roman" pitchFamily="18" charset="0"/>
              </a:rPr>
              <a:t>türleri</a:t>
            </a:r>
            <a:endParaRPr lang="tr-TR" sz="2800" dirty="0">
              <a:solidFill>
                <a:srgbClr val="C00000"/>
              </a:solidFill>
              <a:latin typeface="Times New Roman" pitchFamily="18" charset="0"/>
              <a:cs typeface="Times New Roman" pitchFamily="18" charset="0"/>
            </a:endParaRPr>
          </a:p>
          <a:p>
            <a:pPr lvl="0"/>
            <a:endParaRPr lang="tr-TR" dirty="0" smtClean="0">
              <a:latin typeface="Times New Roman" pitchFamily="18" charset="0"/>
              <a:cs typeface="Times New Roman" pitchFamily="18" charset="0"/>
            </a:endParaRPr>
          </a:p>
          <a:p>
            <a:pPr lvl="0" algn="just"/>
            <a:r>
              <a:rPr lang="tr-TR" dirty="0" smtClean="0">
                <a:solidFill>
                  <a:srgbClr val="C00000"/>
                </a:solidFill>
                <a:latin typeface="Times New Roman" pitchFamily="18" charset="0"/>
                <a:cs typeface="Times New Roman" pitchFamily="18" charset="0"/>
              </a:rPr>
              <a:t>a-</a:t>
            </a:r>
            <a:r>
              <a:rPr lang="tr-TR" dirty="0" smtClean="0">
                <a:latin typeface="Times New Roman" pitchFamily="18" charset="0"/>
                <a:cs typeface="Times New Roman" pitchFamily="18" charset="0"/>
              </a:rPr>
              <a:t> İkili </a:t>
            </a:r>
            <a:r>
              <a:rPr lang="tr-TR" dirty="0">
                <a:latin typeface="Times New Roman" pitchFamily="18" charset="0"/>
                <a:cs typeface="Times New Roman" pitchFamily="18" charset="0"/>
              </a:rPr>
              <a:t>sosyal güvenlik sözleşmeleri kapsamında Türkiye’de sağlık hizmetlerinden faydalanıldığına dair il sosyal güvenlik biriminden alınan e-imzalı/imzalı ve mühürlü/kaşeli belge,</a:t>
            </a:r>
          </a:p>
          <a:p>
            <a:pPr lvl="0" algn="just"/>
            <a:r>
              <a:rPr lang="tr-TR" dirty="0" smtClean="0">
                <a:solidFill>
                  <a:srgbClr val="C00000"/>
                </a:solidFill>
                <a:latin typeface="Times New Roman" pitchFamily="18" charset="0"/>
                <a:cs typeface="Times New Roman" pitchFamily="18" charset="0"/>
              </a:rPr>
              <a:t>b-</a:t>
            </a:r>
            <a:r>
              <a:rPr lang="tr-TR" dirty="0" smtClean="0">
                <a:latin typeface="Times New Roman" pitchFamily="18" charset="0"/>
                <a:cs typeface="Times New Roman" pitchFamily="18" charset="0"/>
              </a:rPr>
              <a:t> Sosyal </a:t>
            </a:r>
            <a:r>
              <a:rPr lang="tr-TR" dirty="0">
                <a:latin typeface="Times New Roman" pitchFamily="18" charset="0"/>
                <a:cs typeface="Times New Roman" pitchFamily="18" charset="0"/>
              </a:rPr>
              <a:t>Güvenlik Kurumundan alınmış e-imzalı/imzalı ve mühürlü/kaşeli provizyon belgesi,</a:t>
            </a:r>
          </a:p>
          <a:p>
            <a:pPr lvl="0" algn="just"/>
            <a:r>
              <a:rPr lang="tr-TR" dirty="0" smtClean="0">
                <a:solidFill>
                  <a:srgbClr val="C00000"/>
                </a:solidFill>
                <a:latin typeface="Times New Roman" pitchFamily="18" charset="0"/>
                <a:cs typeface="Times New Roman" pitchFamily="18" charset="0"/>
              </a:rPr>
              <a:t>c-</a:t>
            </a:r>
            <a:r>
              <a:rPr lang="tr-TR" dirty="0" smtClean="0">
                <a:latin typeface="Times New Roman" pitchFamily="18" charset="0"/>
                <a:cs typeface="Times New Roman" pitchFamily="18" charset="0"/>
              </a:rPr>
              <a:t> Sosyal </a:t>
            </a:r>
            <a:r>
              <a:rPr lang="tr-TR" dirty="0">
                <a:latin typeface="Times New Roman" pitchFamily="18" charset="0"/>
                <a:cs typeface="Times New Roman" pitchFamily="18" charset="0"/>
              </a:rPr>
              <a:t>Güvenlik Kurumuna Genel Sağlık Sigortalısı olmak için yapılan başvuruya (isteğe bağlı sigorta)  dair e-imzalı/imzalı ve mühürlü/kaşeli belge, </a:t>
            </a:r>
          </a:p>
          <a:p>
            <a:pPr lvl="0" algn="just"/>
            <a:r>
              <a:rPr lang="tr-TR" dirty="0" smtClean="0">
                <a:solidFill>
                  <a:srgbClr val="C00000"/>
                </a:solidFill>
                <a:latin typeface="Times New Roman" pitchFamily="18" charset="0"/>
                <a:cs typeface="Times New Roman" pitchFamily="18" charset="0"/>
              </a:rPr>
              <a:t>d-</a:t>
            </a:r>
            <a:r>
              <a:rPr lang="tr-TR" dirty="0" smtClean="0">
                <a:latin typeface="Times New Roman" pitchFamily="18" charset="0"/>
                <a:cs typeface="Times New Roman" pitchFamily="18" charset="0"/>
              </a:rPr>
              <a:t> Özel </a:t>
            </a:r>
            <a:r>
              <a:rPr lang="tr-TR" dirty="0">
                <a:latin typeface="Times New Roman" pitchFamily="18" charset="0"/>
                <a:cs typeface="Times New Roman" pitchFamily="18" charset="0"/>
              </a:rPr>
              <a:t>Sağlık Sigortası</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Dikdörtgen 3"/>
          <p:cNvSpPr/>
          <p:nvPr/>
        </p:nvSpPr>
        <p:spPr>
          <a:xfrm>
            <a:off x="666307" y="304799"/>
            <a:ext cx="2316660"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 Öğrenci Ofisi</a:t>
            </a:r>
            <a:endPar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endParaRPr>
          </a:p>
        </p:txBody>
      </p:sp>
      <p:sp>
        <p:nvSpPr>
          <p:cNvPr id="20" name="Başlık 1"/>
          <p:cNvSpPr>
            <a:spLocks noGrp="1"/>
          </p:cNvSpPr>
          <p:nvPr>
            <p:ph type="title"/>
          </p:nvPr>
        </p:nvSpPr>
        <p:spPr>
          <a:xfrm>
            <a:off x="838200" y="838200"/>
            <a:ext cx="7543800" cy="1143000"/>
          </a:xfrm>
          <a:solidFill>
            <a:schemeClr val="accent6">
              <a:lumMod val="40000"/>
              <a:lumOff val="60000"/>
            </a:schemeClr>
          </a:solidFill>
          <a:ln>
            <a:solidFill>
              <a:srgbClr val="E20000"/>
            </a:solidFill>
          </a:ln>
          <a:effectLst>
            <a:glow rad="139700">
              <a:schemeClr val="accent3">
                <a:satMod val="175000"/>
                <a:alpha val="40000"/>
              </a:schemeClr>
            </a:glow>
          </a:effectLst>
        </p:spPr>
        <p:txBody>
          <a:bodyPr/>
          <a:lstStyle/>
          <a:p>
            <a:r>
              <a:rPr lang="tr-TR" sz="4000" dirty="0" smtClean="0">
                <a:solidFill>
                  <a:srgbClr val="00B0F0"/>
                </a:solidFill>
                <a:latin typeface="Times New Roman" pitchFamily="18" charset="0"/>
                <a:cs typeface="Times New Roman" pitchFamily="18" charset="0"/>
              </a:rPr>
              <a:t>İKAMET İZNİ İÇİN İSTENECEK BELGELER</a:t>
            </a:r>
            <a:endParaRPr lang="tr-TR" sz="4000" dirty="0">
              <a:solidFill>
                <a:srgbClr val="00B0F0"/>
              </a:solidFill>
              <a:latin typeface="Times New Roman" pitchFamily="18" charset="0"/>
              <a:cs typeface="Times New Roman" pitchFamily="18" charset="0"/>
            </a:endParaRPr>
          </a:p>
        </p:txBody>
      </p:sp>
      <p:sp>
        <p:nvSpPr>
          <p:cNvPr id="22" name="Dikdörtgen 21"/>
          <p:cNvSpPr/>
          <p:nvPr/>
        </p:nvSpPr>
        <p:spPr>
          <a:xfrm>
            <a:off x="457201" y="2362199"/>
            <a:ext cx="8229600" cy="1938992"/>
          </a:xfrm>
          <a:prstGeom prst="rect">
            <a:avLst/>
          </a:prstGeom>
          <a:noFill/>
          <a:effectLst>
            <a:glow rad="101600">
              <a:schemeClr val="accent2">
                <a:satMod val="175000"/>
                <a:alpha val="40000"/>
              </a:schemeClr>
            </a:glow>
          </a:effectLst>
        </p:spPr>
        <p:txBody>
          <a:bodyPr wrap="square">
            <a:spAutoFit/>
          </a:bodyPr>
          <a:lstStyle/>
          <a:p>
            <a:pPr lvl="0"/>
            <a:r>
              <a:rPr lang="tr-TR" b="1" dirty="0" smtClean="0">
                <a:solidFill>
                  <a:srgbClr val="C00000"/>
                </a:solidFill>
                <a:latin typeface="Times New Roman" pitchFamily="18" charset="0"/>
                <a:cs typeface="Times New Roman" pitchFamily="18" charset="0"/>
              </a:rPr>
              <a:t>5- Geçerli </a:t>
            </a:r>
            <a:r>
              <a:rPr lang="tr-TR" b="1" dirty="0">
                <a:solidFill>
                  <a:srgbClr val="C00000"/>
                </a:solidFill>
                <a:latin typeface="Times New Roman" pitchFamily="18" charset="0"/>
                <a:cs typeface="Times New Roman" pitchFamily="18" charset="0"/>
              </a:rPr>
              <a:t>ve doğru bir adres beyanı</a:t>
            </a:r>
            <a:r>
              <a:rPr lang="tr-TR" dirty="0">
                <a:solidFill>
                  <a:srgbClr val="C00000"/>
                </a:solidFill>
                <a:latin typeface="Times New Roman" pitchFamily="18" charset="0"/>
                <a:cs typeface="Times New Roman" pitchFamily="18" charset="0"/>
              </a:rPr>
              <a:t> </a:t>
            </a:r>
            <a:r>
              <a:rPr lang="tr-TR" dirty="0">
                <a:latin typeface="Times New Roman" pitchFamily="18" charset="0"/>
                <a:cs typeface="Times New Roman" pitchFamily="18" charset="0"/>
              </a:rPr>
              <a:t>( Yurtta kalıyor ise e-imzalı/imzalı ve mühürlü/kaşeli yurt belgesi, kira sözleşmesi ile kalıyorsanız noter onaylı kira sözleşmesi)</a:t>
            </a:r>
          </a:p>
          <a:p>
            <a:endParaRPr lang="tr-TR" b="1" dirty="0" smtClean="0">
              <a:solidFill>
                <a:srgbClr val="C00000"/>
              </a:solidFill>
              <a:latin typeface="Times New Roman" pitchFamily="18" charset="0"/>
              <a:cs typeface="Times New Roman" pitchFamily="18" charset="0"/>
            </a:endParaRPr>
          </a:p>
          <a:p>
            <a:r>
              <a:rPr lang="tr-TR" b="1" dirty="0" smtClean="0">
                <a:solidFill>
                  <a:srgbClr val="C00000"/>
                </a:solidFill>
                <a:latin typeface="Times New Roman" pitchFamily="18" charset="0"/>
                <a:cs typeface="Times New Roman" pitchFamily="18" charset="0"/>
              </a:rPr>
              <a:t>6- </a:t>
            </a:r>
            <a:r>
              <a:rPr lang="tr-TR" dirty="0" smtClean="0">
                <a:latin typeface="Times New Roman" pitchFamily="18" charset="0"/>
                <a:cs typeface="Times New Roman" pitchFamily="18" charset="0"/>
              </a:rPr>
              <a:t>Aktif </a:t>
            </a:r>
            <a:r>
              <a:rPr lang="tr-TR" dirty="0">
                <a:latin typeface="Times New Roman" pitchFamily="18" charset="0"/>
                <a:cs typeface="Times New Roman" pitchFamily="18" charset="0"/>
              </a:rPr>
              <a:t>olarak öğrencilik hakkından faydalanabileceğini gösterir nitelikte </a:t>
            </a:r>
            <a:r>
              <a:rPr lang="tr-TR" dirty="0" smtClean="0">
                <a:latin typeface="Times New Roman" pitchFamily="18" charset="0"/>
                <a:cs typeface="Times New Roman" pitchFamily="18" charset="0"/>
              </a:rPr>
              <a:t>Öğrenci </a:t>
            </a:r>
            <a:r>
              <a:rPr lang="tr-TR" dirty="0">
                <a:latin typeface="Times New Roman" pitchFamily="18" charset="0"/>
                <a:cs typeface="Times New Roman" pitchFamily="18" charset="0"/>
              </a:rPr>
              <a:t>Belgesi </a:t>
            </a:r>
            <a:r>
              <a:rPr lang="tr-TR" dirty="0" smtClean="0">
                <a:latin typeface="Times New Roman" pitchFamily="18" charset="0"/>
                <a:cs typeface="Times New Roman" pitchFamily="18" charset="0"/>
              </a:rPr>
              <a:t>ve EK 7 belgesi </a:t>
            </a:r>
            <a:endParaRPr lang="tr-TR"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Dikdörtgen 3"/>
          <p:cNvSpPr/>
          <p:nvPr/>
        </p:nvSpPr>
        <p:spPr>
          <a:xfrm>
            <a:off x="666307" y="304799"/>
            <a:ext cx="2316660"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 Öğrenci Ofisi</a:t>
            </a:r>
            <a:endPar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endParaRPr>
          </a:p>
        </p:txBody>
      </p:sp>
      <p:sp>
        <p:nvSpPr>
          <p:cNvPr id="6" name="Başlık 1"/>
          <p:cNvSpPr>
            <a:spLocks noGrp="1"/>
          </p:cNvSpPr>
          <p:nvPr>
            <p:ph type="title"/>
          </p:nvPr>
        </p:nvSpPr>
        <p:spPr>
          <a:xfrm>
            <a:off x="3657600" y="575964"/>
            <a:ext cx="4952999" cy="381000"/>
          </a:xfrm>
          <a:solidFill>
            <a:schemeClr val="accent6">
              <a:lumMod val="40000"/>
              <a:lumOff val="60000"/>
            </a:schemeClr>
          </a:solidFill>
          <a:ln>
            <a:solidFill>
              <a:srgbClr val="E20000"/>
            </a:solidFill>
          </a:ln>
          <a:effectLst>
            <a:glow rad="139700">
              <a:schemeClr val="accent3">
                <a:satMod val="175000"/>
                <a:alpha val="40000"/>
              </a:schemeClr>
            </a:glow>
          </a:effectLst>
        </p:spPr>
        <p:txBody>
          <a:bodyPr/>
          <a:lstStyle/>
          <a:p>
            <a:r>
              <a:rPr lang="tr-TR" sz="2400" dirty="0" smtClean="0">
                <a:solidFill>
                  <a:srgbClr val="00B0F0"/>
                </a:solidFill>
                <a:latin typeface="Times New Roman" pitchFamily="18" charset="0"/>
                <a:cs typeface="Times New Roman" pitchFamily="18" charset="0"/>
              </a:rPr>
              <a:t>İŞ AKIŞLARININ TANIMLANMASI</a:t>
            </a:r>
            <a:endParaRPr lang="tr-TR" sz="2400" dirty="0">
              <a:solidFill>
                <a:srgbClr val="00B0F0"/>
              </a:solidFill>
              <a:latin typeface="Times New Roman" pitchFamily="18" charset="0"/>
              <a:cs typeface="Times New Roman" pitchFamily="18" charset="0"/>
            </a:endParaRPr>
          </a:p>
        </p:txBody>
      </p:sp>
      <p:sp>
        <p:nvSpPr>
          <p:cNvPr id="7" name="Dikdörtgen 6"/>
          <p:cNvSpPr/>
          <p:nvPr/>
        </p:nvSpPr>
        <p:spPr>
          <a:xfrm>
            <a:off x="2590800" y="1219200"/>
            <a:ext cx="3047999" cy="400110"/>
          </a:xfrm>
          <a:prstGeom prst="rect">
            <a:avLst/>
          </a:prstGeom>
          <a:solidFill>
            <a:schemeClr val="accent6">
              <a:lumMod val="20000"/>
              <a:lumOff val="80000"/>
            </a:schemeClr>
          </a:solidFill>
          <a:effectLst>
            <a:glow rad="101600">
              <a:schemeClr val="accent2">
                <a:satMod val="175000"/>
                <a:alpha val="40000"/>
              </a:schemeClr>
            </a:glow>
          </a:effectLst>
        </p:spPr>
        <p:txBody>
          <a:bodyPr wrap="square">
            <a:spAutoFit/>
          </a:bodyPr>
          <a:lstStyle/>
          <a:p>
            <a:r>
              <a:rPr lang="tr-TR" dirty="0" smtClean="0">
                <a:latin typeface="Times New Roman" pitchFamily="18" charset="0"/>
                <a:cs typeface="Times New Roman" pitchFamily="18" charset="0"/>
              </a:rPr>
              <a:t>ÖĞRENCİ İKAMET İZNİ </a:t>
            </a:r>
            <a:endParaRPr lang="tr-TR" dirty="0">
              <a:latin typeface="Times New Roman" pitchFamily="18" charset="0"/>
              <a:cs typeface="Times New Roman" pitchFamily="18" charset="0"/>
            </a:endParaRPr>
          </a:p>
        </p:txBody>
      </p:sp>
      <p:sp>
        <p:nvSpPr>
          <p:cNvPr id="8" name="Akış Çizelgesi: Sonlandırıcı 7"/>
          <p:cNvSpPr/>
          <p:nvPr/>
        </p:nvSpPr>
        <p:spPr>
          <a:xfrm>
            <a:off x="1524001" y="1828800"/>
            <a:ext cx="4267200" cy="304800"/>
          </a:xfrm>
          <a:prstGeom prst="flowChartTerminator">
            <a:avLst/>
          </a:prstGeom>
          <a:solidFill>
            <a:srgbClr val="92D050"/>
          </a:solidFill>
          <a:ln>
            <a:solidFill>
              <a:srgbClr val="FE0000"/>
            </a:solidFill>
          </a:ln>
          <a:effectLst>
            <a:glow rad="101600">
              <a:schemeClr val="accent6">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tr-TR" sz="1200" dirty="0" smtClean="0">
                <a:latin typeface="Times New Roman" pitchFamily="18" charset="0"/>
                <a:cs typeface="Times New Roman" pitchFamily="18" charset="0"/>
              </a:rPr>
              <a:t>Yabancı öğrenci Üniversitenin ilgili birimine kaydını yapar.</a:t>
            </a:r>
            <a:endParaRPr lang="tr-TR" sz="1200" dirty="0">
              <a:latin typeface="Times New Roman" pitchFamily="18" charset="0"/>
              <a:cs typeface="Times New Roman" pitchFamily="18" charset="0"/>
            </a:endParaRPr>
          </a:p>
        </p:txBody>
      </p:sp>
      <p:sp>
        <p:nvSpPr>
          <p:cNvPr id="12" name="Dikdörtgen 11"/>
          <p:cNvSpPr/>
          <p:nvPr/>
        </p:nvSpPr>
        <p:spPr>
          <a:xfrm>
            <a:off x="1524003" y="2362200"/>
            <a:ext cx="4267199" cy="402838"/>
          </a:xfrm>
          <a:prstGeom prst="rect">
            <a:avLst/>
          </a:prstGeom>
          <a:ln>
            <a:solidFill>
              <a:srgbClr val="FE0000"/>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latin typeface="Times New Roman" pitchFamily="18" charset="0"/>
                <a:cs typeface="Times New Roman" pitchFamily="18" charset="0"/>
              </a:rPr>
              <a:t>Üniversitenin ilgili birimi ikamet </a:t>
            </a:r>
            <a:r>
              <a:rPr lang="tr-TR" sz="1200" dirty="0">
                <a:latin typeface="Times New Roman" pitchFamily="18" charset="0"/>
                <a:cs typeface="Times New Roman" pitchFamily="18" charset="0"/>
              </a:rPr>
              <a:t>başvurusu için bilgilendirici broşür vererek yabancıyı E-İkamet Sistemine </a:t>
            </a:r>
            <a:r>
              <a:rPr lang="tr-TR" sz="1200" dirty="0" smtClean="0">
                <a:latin typeface="Times New Roman" pitchFamily="18" charset="0"/>
                <a:cs typeface="Times New Roman" pitchFamily="18" charset="0"/>
              </a:rPr>
              <a:t>yönlendirir.</a:t>
            </a:r>
            <a:endParaRPr lang="tr-TR" sz="1200" dirty="0">
              <a:latin typeface="Times New Roman" pitchFamily="18" charset="0"/>
              <a:cs typeface="Times New Roman" pitchFamily="18" charset="0"/>
            </a:endParaRPr>
          </a:p>
        </p:txBody>
      </p:sp>
      <p:sp>
        <p:nvSpPr>
          <p:cNvPr id="14" name="Sağ Ok 13"/>
          <p:cNvSpPr/>
          <p:nvPr/>
        </p:nvSpPr>
        <p:spPr>
          <a:xfrm rot="5400000">
            <a:off x="3603515" y="2793952"/>
            <a:ext cx="152400" cy="203297"/>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15" name="Dikdörtgen 14"/>
          <p:cNvSpPr/>
          <p:nvPr/>
        </p:nvSpPr>
        <p:spPr>
          <a:xfrm>
            <a:off x="1523997" y="2971801"/>
            <a:ext cx="4267200" cy="762000"/>
          </a:xfrm>
          <a:prstGeom prst="rect">
            <a:avLst/>
          </a:prstGeom>
          <a:ln>
            <a:solidFill>
              <a:srgbClr val="FE0000"/>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latin typeface="Times New Roman" pitchFamily="18" charset="0"/>
                <a:cs typeface="Times New Roman" pitchFamily="18" charset="0"/>
              </a:rPr>
              <a:t>E-ikamet Sisteminde yabancıdan istenilen belgeleri üniversitenin ilgili birimi teslim alır ve dosyalar. Dosyalanan belgeler ilgili birim tarafından Öğrenci İşleri Daire Başkanlığı Uluslararası Öğrenci Birimine teslim eder. </a:t>
            </a:r>
            <a:endParaRPr lang="tr-TR" sz="1200" dirty="0">
              <a:latin typeface="Times New Roman" pitchFamily="18" charset="0"/>
              <a:cs typeface="Times New Roman" pitchFamily="18" charset="0"/>
            </a:endParaRPr>
          </a:p>
        </p:txBody>
      </p:sp>
      <p:sp>
        <p:nvSpPr>
          <p:cNvPr id="16" name="Şeritli Sağ Ok 15"/>
          <p:cNvSpPr/>
          <p:nvPr/>
        </p:nvSpPr>
        <p:spPr>
          <a:xfrm>
            <a:off x="5795739" y="3272901"/>
            <a:ext cx="244602" cy="159800"/>
          </a:xfrm>
          <a:prstGeom prst="stripedRightArrow">
            <a:avLst/>
          </a:prstGeom>
          <a:ln>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Akış Çizelgesi: Belge 16"/>
          <p:cNvSpPr/>
          <p:nvPr/>
        </p:nvSpPr>
        <p:spPr>
          <a:xfrm>
            <a:off x="6102556" y="2839945"/>
            <a:ext cx="2879598" cy="1752600"/>
          </a:xfrm>
          <a:prstGeom prst="flowChartDocument">
            <a:avLst/>
          </a:prstGeom>
          <a:solidFill>
            <a:srgbClr val="FF0000"/>
          </a:solidFill>
          <a:ln>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sz="1400" dirty="0" smtClean="0">
                <a:latin typeface="Times New Roman" pitchFamily="18" charset="0"/>
                <a:cs typeface="Times New Roman" pitchFamily="18" charset="0"/>
              </a:rPr>
              <a:t>İstenen Belgeler</a:t>
            </a:r>
          </a:p>
          <a:p>
            <a:r>
              <a:rPr lang="tr-TR" sz="1100" dirty="0" smtClean="0">
                <a:latin typeface="Times New Roman" pitchFamily="18" charset="0"/>
                <a:cs typeface="Times New Roman" pitchFamily="18" charset="0"/>
              </a:rPr>
              <a:t>1- </a:t>
            </a:r>
            <a:r>
              <a:rPr lang="tr-TR" sz="1100" dirty="0" smtClean="0">
                <a:solidFill>
                  <a:schemeClr val="bg1"/>
                </a:solidFill>
                <a:latin typeface="Times New Roman" pitchFamily="18" charset="0"/>
                <a:cs typeface="Times New Roman" pitchFamily="18" charset="0"/>
              </a:rPr>
              <a:t>Öğrenci </a:t>
            </a:r>
            <a:r>
              <a:rPr lang="tr-TR" sz="1100" dirty="0">
                <a:solidFill>
                  <a:schemeClr val="bg1"/>
                </a:solidFill>
                <a:latin typeface="Times New Roman" pitchFamily="18" charset="0"/>
                <a:cs typeface="Times New Roman" pitchFamily="18" charset="0"/>
              </a:rPr>
              <a:t>İkamet izni başvuru </a:t>
            </a:r>
            <a:r>
              <a:rPr lang="tr-TR" sz="1100" dirty="0" smtClean="0">
                <a:solidFill>
                  <a:schemeClr val="bg1"/>
                </a:solidFill>
                <a:latin typeface="Times New Roman" pitchFamily="18" charset="0"/>
                <a:cs typeface="Times New Roman" pitchFamily="18" charset="0"/>
              </a:rPr>
              <a:t>formu</a:t>
            </a:r>
          </a:p>
          <a:p>
            <a:r>
              <a:rPr lang="tr-TR" sz="1100" dirty="0" smtClean="0">
                <a:solidFill>
                  <a:schemeClr val="bg1"/>
                </a:solidFill>
                <a:latin typeface="Times New Roman" pitchFamily="18" charset="0"/>
                <a:cs typeface="Times New Roman" pitchFamily="18" charset="0"/>
              </a:rPr>
              <a:t>2- </a:t>
            </a:r>
            <a:r>
              <a:rPr lang="tr-TR" sz="1100" dirty="0">
                <a:solidFill>
                  <a:schemeClr val="bg1"/>
                </a:solidFill>
                <a:latin typeface="Times New Roman" pitchFamily="18" charset="0"/>
                <a:cs typeface="Times New Roman" pitchFamily="18" charset="0"/>
              </a:rPr>
              <a:t>Pasaport veya pasaport yerine geçen </a:t>
            </a:r>
            <a:r>
              <a:rPr lang="tr-TR" sz="1100" dirty="0" smtClean="0">
                <a:solidFill>
                  <a:schemeClr val="bg1"/>
                </a:solidFill>
                <a:latin typeface="Times New Roman" pitchFamily="18" charset="0"/>
                <a:cs typeface="Times New Roman" pitchFamily="18" charset="0"/>
              </a:rPr>
              <a:t>  belgenin </a:t>
            </a:r>
            <a:r>
              <a:rPr lang="tr-TR" sz="1100" dirty="0">
                <a:solidFill>
                  <a:schemeClr val="bg1"/>
                </a:solidFill>
                <a:latin typeface="Times New Roman" pitchFamily="18" charset="0"/>
                <a:cs typeface="Times New Roman" pitchFamily="18" charset="0"/>
              </a:rPr>
              <a:t>aslı ve </a:t>
            </a:r>
            <a:r>
              <a:rPr lang="tr-TR" sz="1100" dirty="0" smtClean="0">
                <a:solidFill>
                  <a:schemeClr val="bg1"/>
                </a:solidFill>
                <a:latin typeface="Times New Roman" pitchFamily="18" charset="0"/>
                <a:cs typeface="Times New Roman" pitchFamily="18" charset="0"/>
              </a:rPr>
              <a:t>fotokopisi</a:t>
            </a:r>
          </a:p>
          <a:p>
            <a:r>
              <a:rPr lang="tr-TR" sz="1100" dirty="0" smtClean="0">
                <a:solidFill>
                  <a:schemeClr val="bg1"/>
                </a:solidFill>
                <a:latin typeface="Times New Roman" pitchFamily="18" charset="0"/>
                <a:cs typeface="Times New Roman" pitchFamily="18" charset="0"/>
              </a:rPr>
              <a:t>3- </a:t>
            </a:r>
            <a:r>
              <a:rPr lang="tr-TR" sz="1100" dirty="0">
                <a:solidFill>
                  <a:schemeClr val="bg1"/>
                </a:solidFill>
                <a:latin typeface="Times New Roman" pitchFamily="18" charset="0"/>
                <a:cs typeface="Times New Roman" pitchFamily="18" charset="0"/>
              </a:rPr>
              <a:t>Geçerli sağlık </a:t>
            </a:r>
            <a:r>
              <a:rPr lang="tr-TR" sz="1100" dirty="0" smtClean="0">
                <a:solidFill>
                  <a:schemeClr val="bg1"/>
                </a:solidFill>
                <a:latin typeface="Times New Roman" pitchFamily="18" charset="0"/>
                <a:cs typeface="Times New Roman" pitchFamily="18" charset="0"/>
              </a:rPr>
              <a:t>sigortası</a:t>
            </a:r>
          </a:p>
          <a:p>
            <a:r>
              <a:rPr lang="tr-TR" sz="1100" dirty="0" smtClean="0">
                <a:solidFill>
                  <a:schemeClr val="bg1"/>
                </a:solidFill>
                <a:latin typeface="Times New Roman" pitchFamily="18" charset="0"/>
                <a:cs typeface="Times New Roman" pitchFamily="18" charset="0"/>
              </a:rPr>
              <a:t>4- </a:t>
            </a:r>
            <a:r>
              <a:rPr lang="tr-TR" sz="1100" dirty="0">
                <a:solidFill>
                  <a:schemeClr val="bg1"/>
                </a:solidFill>
                <a:latin typeface="Times New Roman" pitchFamily="18" charset="0"/>
                <a:cs typeface="Times New Roman" pitchFamily="18" charset="0"/>
              </a:rPr>
              <a:t>Geçerli ve doğru bir adres </a:t>
            </a:r>
            <a:r>
              <a:rPr lang="tr-TR" sz="1100" dirty="0" smtClean="0">
                <a:solidFill>
                  <a:schemeClr val="bg1"/>
                </a:solidFill>
                <a:latin typeface="Times New Roman" pitchFamily="18" charset="0"/>
                <a:cs typeface="Times New Roman" pitchFamily="18" charset="0"/>
              </a:rPr>
              <a:t>beyanı</a:t>
            </a:r>
          </a:p>
          <a:p>
            <a:r>
              <a:rPr lang="tr-TR" sz="1100" dirty="0" smtClean="0">
                <a:solidFill>
                  <a:schemeClr val="bg1"/>
                </a:solidFill>
                <a:latin typeface="Times New Roman" pitchFamily="18" charset="0"/>
                <a:cs typeface="Times New Roman" pitchFamily="18" charset="0"/>
              </a:rPr>
              <a:t>5- Öğrenci ve EK 7 belgesi</a:t>
            </a:r>
          </a:p>
          <a:p>
            <a:r>
              <a:rPr lang="tr-TR" sz="1100" dirty="0" smtClean="0">
                <a:solidFill>
                  <a:schemeClr val="bg1"/>
                </a:solidFill>
                <a:latin typeface="Times New Roman" pitchFamily="18" charset="0"/>
                <a:cs typeface="Times New Roman" pitchFamily="18" charset="0"/>
              </a:rPr>
              <a:t>6- Fotoğraf </a:t>
            </a:r>
            <a:endParaRPr lang="tr-TR" sz="1100" dirty="0">
              <a:solidFill>
                <a:schemeClr val="bg1"/>
              </a:solidFill>
              <a:latin typeface="Times New Roman" pitchFamily="18" charset="0"/>
              <a:cs typeface="Times New Roman" pitchFamily="18" charset="0"/>
            </a:endParaRPr>
          </a:p>
        </p:txBody>
      </p:sp>
      <p:sp>
        <p:nvSpPr>
          <p:cNvPr id="19" name="Dikdörtgen 18"/>
          <p:cNvSpPr/>
          <p:nvPr/>
        </p:nvSpPr>
        <p:spPr>
          <a:xfrm>
            <a:off x="1523997" y="3948546"/>
            <a:ext cx="4267199" cy="380999"/>
          </a:xfrm>
          <a:prstGeom prst="rect">
            <a:avLst/>
          </a:prstGeom>
          <a:ln>
            <a:solidFill>
              <a:srgbClr val="FE0000"/>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latin typeface="Times New Roman" pitchFamily="18" charset="0"/>
                <a:cs typeface="Times New Roman" pitchFamily="18" charset="0"/>
              </a:rPr>
              <a:t>Uluslararası Öğrenci birimi</a:t>
            </a:r>
            <a:r>
              <a:rPr lang="tr-TR" sz="1200" dirty="0" smtClean="0">
                <a:latin typeface="Times New Roman" pitchFamily="18" charset="0"/>
                <a:cs typeface="Times New Roman" pitchFamily="18" charset="0"/>
              </a:rPr>
              <a:t> teslim alınan belgeleri İl Göç İdaresi Müdürlüğü personeline imza karşılığında teslim eder</a:t>
            </a:r>
            <a:endParaRPr lang="tr-TR" sz="1200" dirty="0">
              <a:latin typeface="Times New Roman" pitchFamily="18" charset="0"/>
              <a:cs typeface="Times New Roman" pitchFamily="18" charset="0"/>
            </a:endParaRPr>
          </a:p>
        </p:txBody>
      </p:sp>
      <p:sp>
        <p:nvSpPr>
          <p:cNvPr id="21" name="Dikdörtgen 20"/>
          <p:cNvSpPr/>
          <p:nvPr/>
        </p:nvSpPr>
        <p:spPr>
          <a:xfrm>
            <a:off x="1524002" y="4500208"/>
            <a:ext cx="4267199" cy="228600"/>
          </a:xfrm>
          <a:prstGeom prst="rect">
            <a:avLst/>
          </a:prstGeom>
          <a:ln>
            <a:solidFill>
              <a:srgbClr val="FE0000"/>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latin typeface="Times New Roman" pitchFamily="18" charset="0"/>
                <a:cs typeface="Times New Roman" pitchFamily="18" charset="0"/>
              </a:rPr>
              <a:t>İl Göç İdaresi Müdürlüğü evrakların değerlendirmesini yapar. </a:t>
            </a:r>
            <a:endParaRPr lang="tr-TR" sz="1200" dirty="0">
              <a:latin typeface="Times New Roman" pitchFamily="18" charset="0"/>
              <a:cs typeface="Times New Roman" pitchFamily="18" charset="0"/>
            </a:endParaRPr>
          </a:p>
        </p:txBody>
      </p:sp>
      <p:sp>
        <p:nvSpPr>
          <p:cNvPr id="23" name="Akış Çizelgesi: Karar 22"/>
          <p:cNvSpPr/>
          <p:nvPr/>
        </p:nvSpPr>
        <p:spPr>
          <a:xfrm>
            <a:off x="2476495" y="4986065"/>
            <a:ext cx="2362200" cy="955083"/>
          </a:xfrm>
          <a:prstGeom prst="flowChartDecision">
            <a:avLst/>
          </a:prstGeom>
          <a:solidFill>
            <a:schemeClr val="accent6">
              <a:lumMod val="7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latin typeface="Times New Roman" pitchFamily="18" charset="0"/>
                <a:cs typeface="Times New Roman" pitchFamily="18" charset="0"/>
              </a:rPr>
              <a:t>Değerlendirme 15 günden uzun sürecek</a:t>
            </a:r>
            <a:endParaRPr lang="tr-TR" sz="1200" dirty="0">
              <a:latin typeface="Times New Roman" pitchFamily="18" charset="0"/>
              <a:cs typeface="Times New Roman" pitchFamily="18" charset="0"/>
            </a:endParaRPr>
          </a:p>
        </p:txBody>
      </p:sp>
      <p:sp>
        <p:nvSpPr>
          <p:cNvPr id="24" name="Sağ Ok 23"/>
          <p:cNvSpPr/>
          <p:nvPr/>
        </p:nvSpPr>
        <p:spPr>
          <a:xfrm rot="5400000">
            <a:off x="3581397" y="2184351"/>
            <a:ext cx="152400" cy="203297"/>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25" name="Sağ Ok 24"/>
          <p:cNvSpPr/>
          <p:nvPr/>
        </p:nvSpPr>
        <p:spPr>
          <a:xfrm rot="5400000">
            <a:off x="3569876" y="3770698"/>
            <a:ext cx="152400" cy="203297"/>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26" name="Sağ Ok 25"/>
          <p:cNvSpPr/>
          <p:nvPr/>
        </p:nvSpPr>
        <p:spPr>
          <a:xfrm rot="5400000">
            <a:off x="3581395" y="4322360"/>
            <a:ext cx="152400" cy="203297"/>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27" name="Sağ Ok 26"/>
          <p:cNvSpPr/>
          <p:nvPr/>
        </p:nvSpPr>
        <p:spPr>
          <a:xfrm rot="5400000">
            <a:off x="3581393" y="4761929"/>
            <a:ext cx="152400" cy="203297"/>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28" name="Sağ Ok 27"/>
          <p:cNvSpPr/>
          <p:nvPr/>
        </p:nvSpPr>
        <p:spPr>
          <a:xfrm rot="5400000">
            <a:off x="3541220" y="6080424"/>
            <a:ext cx="209710" cy="68011"/>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31" name="Sağ Ok 30"/>
          <p:cNvSpPr/>
          <p:nvPr/>
        </p:nvSpPr>
        <p:spPr>
          <a:xfrm rot="10800000">
            <a:off x="2209799" y="5456793"/>
            <a:ext cx="258824" cy="79976"/>
          </a:xfrm>
          <a:prstGeom prst="rightArrow">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33" name="Dikdörtgen 32"/>
          <p:cNvSpPr/>
          <p:nvPr/>
        </p:nvSpPr>
        <p:spPr>
          <a:xfrm>
            <a:off x="3313276" y="6092554"/>
            <a:ext cx="688651" cy="400110"/>
          </a:xfrm>
          <a:prstGeom prst="rect">
            <a:avLst/>
          </a:prstGeom>
        </p:spPr>
        <p:txBody>
          <a:bodyPr wrap="square">
            <a:spAutoFit/>
          </a:bodyPr>
          <a:lstStyle/>
          <a:p>
            <a:pPr algn="r"/>
            <a:r>
              <a:rPr lang="tr-TR" sz="1400" dirty="0" smtClean="0">
                <a:solidFill>
                  <a:srgbClr val="00B0F0"/>
                </a:solidFill>
                <a:latin typeface="Times New Roman" pitchFamily="18" charset="0"/>
                <a:cs typeface="Times New Roman" pitchFamily="18" charset="0"/>
              </a:rPr>
              <a:t>Hayır</a:t>
            </a:r>
            <a:r>
              <a:rPr lang="tr-TR" dirty="0" smtClean="0">
                <a:latin typeface="Times New Roman" pitchFamily="18" charset="0"/>
                <a:cs typeface="Times New Roman" pitchFamily="18" charset="0"/>
              </a:rPr>
              <a:t>  </a:t>
            </a:r>
            <a:endParaRPr lang="tr-TR" dirty="0"/>
          </a:p>
        </p:txBody>
      </p:sp>
      <p:sp>
        <p:nvSpPr>
          <p:cNvPr id="34" name="Sağ Ok 33"/>
          <p:cNvSpPr/>
          <p:nvPr/>
        </p:nvSpPr>
        <p:spPr>
          <a:xfrm rot="10800000">
            <a:off x="1142916" y="5461824"/>
            <a:ext cx="681722" cy="71990"/>
          </a:xfrm>
          <a:prstGeom prst="rightArrow">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38" name="Dikdörtgen 37"/>
          <p:cNvSpPr/>
          <p:nvPr/>
        </p:nvSpPr>
        <p:spPr>
          <a:xfrm>
            <a:off x="1721739" y="5256738"/>
            <a:ext cx="556389" cy="400110"/>
          </a:xfrm>
          <a:prstGeom prst="rect">
            <a:avLst/>
          </a:prstGeom>
        </p:spPr>
        <p:txBody>
          <a:bodyPr wrap="square">
            <a:spAutoFit/>
          </a:bodyPr>
          <a:lstStyle/>
          <a:p>
            <a:pPr algn="r"/>
            <a:r>
              <a:rPr lang="tr-TR" sz="1400" dirty="0" smtClean="0">
                <a:latin typeface="Times New Roman" pitchFamily="18" charset="0"/>
                <a:cs typeface="Times New Roman" pitchFamily="18" charset="0"/>
              </a:rPr>
              <a:t> </a:t>
            </a:r>
            <a:r>
              <a:rPr lang="tr-TR" sz="1400" dirty="0" smtClean="0">
                <a:solidFill>
                  <a:srgbClr val="FF0000"/>
                </a:solidFill>
                <a:latin typeface="Times New Roman" pitchFamily="18" charset="0"/>
                <a:cs typeface="Times New Roman" pitchFamily="18" charset="0"/>
              </a:rPr>
              <a:t>Evet</a:t>
            </a:r>
            <a:r>
              <a:rPr lang="tr-TR" dirty="0" smtClean="0">
                <a:latin typeface="Times New Roman" pitchFamily="18" charset="0"/>
                <a:cs typeface="Times New Roman" pitchFamily="18" charset="0"/>
              </a:rPr>
              <a:t>  </a:t>
            </a:r>
            <a:endParaRPr lang="tr-TR" dirty="0"/>
          </a:p>
        </p:txBody>
      </p:sp>
      <p:sp>
        <p:nvSpPr>
          <p:cNvPr id="39" name="Sağ Ok 38"/>
          <p:cNvSpPr/>
          <p:nvPr/>
        </p:nvSpPr>
        <p:spPr>
          <a:xfrm rot="5400000">
            <a:off x="3485202" y="6533429"/>
            <a:ext cx="344785" cy="79530"/>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40" name="Sağ Ok 39"/>
          <p:cNvSpPr/>
          <p:nvPr/>
        </p:nvSpPr>
        <p:spPr>
          <a:xfrm rot="5400000">
            <a:off x="700696" y="5903006"/>
            <a:ext cx="960722" cy="76285"/>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Dikdörtgen 3"/>
          <p:cNvSpPr/>
          <p:nvPr/>
        </p:nvSpPr>
        <p:spPr>
          <a:xfrm>
            <a:off x="666307" y="304799"/>
            <a:ext cx="2316660"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 Öğrenci Ofisi</a:t>
            </a:r>
            <a:endPar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endParaRPr>
          </a:p>
        </p:txBody>
      </p:sp>
      <p:sp>
        <p:nvSpPr>
          <p:cNvPr id="20" name="Başlık 1"/>
          <p:cNvSpPr>
            <a:spLocks noGrp="1"/>
          </p:cNvSpPr>
          <p:nvPr>
            <p:ph type="title"/>
          </p:nvPr>
        </p:nvSpPr>
        <p:spPr>
          <a:xfrm>
            <a:off x="3657600" y="575964"/>
            <a:ext cx="4952999" cy="381000"/>
          </a:xfrm>
          <a:solidFill>
            <a:schemeClr val="accent6">
              <a:lumMod val="40000"/>
              <a:lumOff val="60000"/>
            </a:schemeClr>
          </a:solidFill>
          <a:ln>
            <a:solidFill>
              <a:srgbClr val="E20000"/>
            </a:solidFill>
          </a:ln>
          <a:effectLst>
            <a:glow rad="139700">
              <a:schemeClr val="accent3">
                <a:satMod val="175000"/>
                <a:alpha val="40000"/>
              </a:schemeClr>
            </a:glow>
          </a:effectLst>
        </p:spPr>
        <p:txBody>
          <a:bodyPr/>
          <a:lstStyle/>
          <a:p>
            <a:r>
              <a:rPr lang="tr-TR" sz="2400" dirty="0" smtClean="0">
                <a:solidFill>
                  <a:srgbClr val="00B0F0"/>
                </a:solidFill>
                <a:latin typeface="Times New Roman" pitchFamily="18" charset="0"/>
                <a:cs typeface="Times New Roman" pitchFamily="18" charset="0"/>
              </a:rPr>
              <a:t>İŞ AKIŞLARININ TANIMLANMASI</a:t>
            </a:r>
            <a:endParaRPr lang="tr-TR" sz="2400" dirty="0">
              <a:solidFill>
                <a:srgbClr val="00B0F0"/>
              </a:solidFill>
              <a:latin typeface="Times New Roman" pitchFamily="18" charset="0"/>
              <a:cs typeface="Times New Roman" pitchFamily="18" charset="0"/>
            </a:endParaRPr>
          </a:p>
        </p:txBody>
      </p:sp>
      <p:sp>
        <p:nvSpPr>
          <p:cNvPr id="32" name="Dikdörtgen 31"/>
          <p:cNvSpPr/>
          <p:nvPr/>
        </p:nvSpPr>
        <p:spPr>
          <a:xfrm>
            <a:off x="3007278" y="3917599"/>
            <a:ext cx="2819400" cy="718545"/>
          </a:xfrm>
          <a:prstGeom prst="rect">
            <a:avLst/>
          </a:prstGeom>
          <a:ln>
            <a:solidFill>
              <a:srgbClr val="FE0000"/>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latin typeface="Times New Roman" pitchFamily="18" charset="0"/>
                <a:cs typeface="Times New Roman" pitchFamily="18" charset="0"/>
              </a:rPr>
              <a:t>İkamet Belgeleri Öğrenci İşleri Daire Başkanlığı Uluslararası Öğrenci Birimi ve diğer ilgili birimler tarafından öğrencilere imza karşılığında teslim edilir.</a:t>
            </a:r>
          </a:p>
        </p:txBody>
      </p:sp>
      <p:sp>
        <p:nvSpPr>
          <p:cNvPr id="33" name="Sağ Ok 32"/>
          <p:cNvSpPr/>
          <p:nvPr/>
        </p:nvSpPr>
        <p:spPr>
          <a:xfrm rot="5400000">
            <a:off x="4227167" y="4659908"/>
            <a:ext cx="171291" cy="123764"/>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36" name="Sağ Ok 35"/>
          <p:cNvSpPr/>
          <p:nvPr/>
        </p:nvSpPr>
        <p:spPr>
          <a:xfrm rot="5400000">
            <a:off x="3483282" y="1782040"/>
            <a:ext cx="1660186" cy="109448"/>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38" name="Sağ Ok 37"/>
          <p:cNvSpPr/>
          <p:nvPr/>
        </p:nvSpPr>
        <p:spPr>
          <a:xfrm rot="5400000">
            <a:off x="1395689" y="833556"/>
            <a:ext cx="266699" cy="79530"/>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39" name="Dikdörtgen 38"/>
          <p:cNvSpPr/>
          <p:nvPr/>
        </p:nvSpPr>
        <p:spPr>
          <a:xfrm>
            <a:off x="241195" y="1054209"/>
            <a:ext cx="2754367" cy="771130"/>
          </a:xfrm>
          <a:prstGeom prst="rect">
            <a:avLst/>
          </a:prstGeom>
          <a:ln>
            <a:solidFill>
              <a:srgbClr val="FE0000"/>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latin typeface="Times New Roman" pitchFamily="18" charset="0"/>
                <a:cs typeface="Times New Roman" pitchFamily="18" charset="0"/>
              </a:rPr>
              <a:t>Değerlendirmesi tamamlanan başvurular için ikamet İzni Belgeleri posta ile </a:t>
            </a:r>
            <a:r>
              <a:rPr lang="tr-TR" sz="1200" dirty="0">
                <a:latin typeface="Times New Roman" pitchFamily="18" charset="0"/>
                <a:cs typeface="Times New Roman" pitchFamily="18" charset="0"/>
              </a:rPr>
              <a:t>Öğrenci İşleri Daire Başkanlığı Uluslararası Öğrenci </a:t>
            </a:r>
            <a:r>
              <a:rPr lang="tr-TR" sz="1200" dirty="0" smtClean="0">
                <a:latin typeface="Times New Roman" pitchFamily="18" charset="0"/>
                <a:cs typeface="Times New Roman" pitchFamily="18" charset="0"/>
              </a:rPr>
              <a:t>Birimine gönderilir.</a:t>
            </a:r>
            <a:endParaRPr lang="tr-TR" sz="1200" dirty="0">
              <a:latin typeface="Times New Roman" pitchFamily="18" charset="0"/>
              <a:cs typeface="Times New Roman" pitchFamily="18" charset="0"/>
            </a:endParaRPr>
          </a:p>
        </p:txBody>
      </p:sp>
      <p:sp>
        <p:nvSpPr>
          <p:cNvPr id="40" name="Sağ Ok 39"/>
          <p:cNvSpPr/>
          <p:nvPr/>
        </p:nvSpPr>
        <p:spPr>
          <a:xfrm rot="5400000">
            <a:off x="1417559" y="1904282"/>
            <a:ext cx="133352" cy="80789"/>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41" name="Dikdörtgen 40"/>
          <p:cNvSpPr/>
          <p:nvPr/>
        </p:nvSpPr>
        <p:spPr>
          <a:xfrm>
            <a:off x="221079" y="2057400"/>
            <a:ext cx="2777800" cy="781045"/>
          </a:xfrm>
          <a:prstGeom prst="rect">
            <a:avLst/>
          </a:prstGeom>
          <a:ln>
            <a:solidFill>
              <a:srgbClr val="FE0000"/>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latin typeface="Times New Roman" pitchFamily="18" charset="0"/>
                <a:cs typeface="Times New Roman" pitchFamily="18" charset="0"/>
              </a:rPr>
              <a:t>İkamet Belgeleri </a:t>
            </a:r>
            <a:r>
              <a:rPr lang="tr-TR" sz="1200" dirty="0">
                <a:latin typeface="Times New Roman" pitchFamily="18" charset="0"/>
                <a:cs typeface="Times New Roman" pitchFamily="18" charset="0"/>
              </a:rPr>
              <a:t>Öğrenci İşleri Daire Başkanlığı Uluslararası Öğrenci </a:t>
            </a:r>
            <a:r>
              <a:rPr lang="tr-TR" sz="1200" dirty="0" smtClean="0">
                <a:latin typeface="Times New Roman" pitchFamily="18" charset="0"/>
                <a:cs typeface="Times New Roman" pitchFamily="18" charset="0"/>
              </a:rPr>
              <a:t>Birimi ve diğer ilgili birimler tarafından öğrencilere imza karşılığında teslim edilir.</a:t>
            </a:r>
            <a:endParaRPr lang="tr-TR" sz="1200" dirty="0">
              <a:latin typeface="Times New Roman" pitchFamily="18" charset="0"/>
              <a:cs typeface="Times New Roman" pitchFamily="18" charset="0"/>
            </a:endParaRPr>
          </a:p>
        </p:txBody>
      </p:sp>
      <p:sp>
        <p:nvSpPr>
          <p:cNvPr id="42" name="Sağ Ok 41"/>
          <p:cNvSpPr/>
          <p:nvPr/>
        </p:nvSpPr>
        <p:spPr>
          <a:xfrm>
            <a:off x="3061735" y="2416550"/>
            <a:ext cx="1205464" cy="98050"/>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43" name="Akış Çizelgesi: Karar 42"/>
          <p:cNvSpPr/>
          <p:nvPr/>
        </p:nvSpPr>
        <p:spPr>
          <a:xfrm>
            <a:off x="3152238" y="2666857"/>
            <a:ext cx="2286000" cy="667537"/>
          </a:xfrm>
          <a:prstGeom prst="flowChartDecision">
            <a:avLst/>
          </a:prstGeom>
          <a:solidFill>
            <a:schemeClr val="accent6">
              <a:lumMod val="7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latin typeface="Times New Roman" pitchFamily="18" charset="0"/>
                <a:cs typeface="Times New Roman" pitchFamily="18" charset="0"/>
              </a:rPr>
              <a:t>Değerlendirme sonucu olumlu</a:t>
            </a:r>
            <a:endParaRPr lang="tr-TR" sz="1200" dirty="0">
              <a:latin typeface="Times New Roman" pitchFamily="18" charset="0"/>
              <a:cs typeface="Times New Roman" pitchFamily="18" charset="0"/>
            </a:endParaRPr>
          </a:p>
        </p:txBody>
      </p:sp>
      <p:sp>
        <p:nvSpPr>
          <p:cNvPr id="16" name="Sağ Ok 15"/>
          <p:cNvSpPr/>
          <p:nvPr/>
        </p:nvSpPr>
        <p:spPr>
          <a:xfrm rot="5400000">
            <a:off x="4225004" y="3396333"/>
            <a:ext cx="175619" cy="109446"/>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17" name="Akış Çizelgesi: Karar 16"/>
          <p:cNvSpPr/>
          <p:nvPr/>
        </p:nvSpPr>
        <p:spPr>
          <a:xfrm>
            <a:off x="3029304" y="4807435"/>
            <a:ext cx="2555322" cy="933291"/>
          </a:xfrm>
          <a:prstGeom prst="flowChartDecision">
            <a:avLst/>
          </a:prstGeom>
          <a:solidFill>
            <a:schemeClr val="accent6">
              <a:lumMod val="7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latin typeface="Times New Roman" pitchFamily="18" charset="0"/>
                <a:cs typeface="Times New Roman" pitchFamily="18" charset="0"/>
              </a:rPr>
              <a:t>İkamet izni belgeleri  süresi içinde teslim alındı.</a:t>
            </a:r>
            <a:endParaRPr lang="tr-TR" sz="1200" dirty="0">
              <a:latin typeface="Times New Roman" pitchFamily="18" charset="0"/>
              <a:cs typeface="Times New Roman" pitchFamily="18" charset="0"/>
            </a:endParaRPr>
          </a:p>
        </p:txBody>
      </p:sp>
      <p:sp>
        <p:nvSpPr>
          <p:cNvPr id="18" name="Sağ Ok 17"/>
          <p:cNvSpPr/>
          <p:nvPr/>
        </p:nvSpPr>
        <p:spPr>
          <a:xfrm rot="5400000">
            <a:off x="4219826" y="5771575"/>
            <a:ext cx="150825" cy="102982"/>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19" name="Dikdörtgen 18"/>
          <p:cNvSpPr/>
          <p:nvPr/>
        </p:nvSpPr>
        <p:spPr>
          <a:xfrm>
            <a:off x="4037850" y="5753060"/>
            <a:ext cx="556389" cy="400110"/>
          </a:xfrm>
          <a:prstGeom prst="rect">
            <a:avLst/>
          </a:prstGeom>
        </p:spPr>
        <p:txBody>
          <a:bodyPr wrap="square">
            <a:spAutoFit/>
          </a:bodyPr>
          <a:lstStyle/>
          <a:p>
            <a:pPr algn="r"/>
            <a:r>
              <a:rPr lang="tr-TR" sz="1400" dirty="0" smtClean="0">
                <a:latin typeface="Times New Roman" pitchFamily="18" charset="0"/>
                <a:cs typeface="Times New Roman" pitchFamily="18" charset="0"/>
              </a:rPr>
              <a:t> </a:t>
            </a:r>
            <a:r>
              <a:rPr lang="tr-TR" sz="1400" dirty="0" smtClean="0">
                <a:solidFill>
                  <a:srgbClr val="FF0000"/>
                </a:solidFill>
                <a:latin typeface="Times New Roman" pitchFamily="18" charset="0"/>
                <a:cs typeface="Times New Roman" pitchFamily="18" charset="0"/>
              </a:rPr>
              <a:t>Evet</a:t>
            </a:r>
            <a:r>
              <a:rPr lang="tr-TR" dirty="0" smtClean="0">
                <a:latin typeface="Times New Roman" pitchFamily="18" charset="0"/>
                <a:cs typeface="Times New Roman" pitchFamily="18" charset="0"/>
              </a:rPr>
              <a:t>  </a:t>
            </a:r>
            <a:endParaRPr lang="tr-TR" dirty="0"/>
          </a:p>
        </p:txBody>
      </p:sp>
      <p:sp>
        <p:nvSpPr>
          <p:cNvPr id="22" name="Sağ Ok 21"/>
          <p:cNvSpPr/>
          <p:nvPr/>
        </p:nvSpPr>
        <p:spPr>
          <a:xfrm rot="5400000">
            <a:off x="4225567" y="6098447"/>
            <a:ext cx="175619" cy="109446"/>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23" name="Akış Çizelgesi: Sonlandırıcı 22"/>
          <p:cNvSpPr/>
          <p:nvPr/>
        </p:nvSpPr>
        <p:spPr>
          <a:xfrm>
            <a:off x="3398605" y="6271664"/>
            <a:ext cx="1853668" cy="430387"/>
          </a:xfrm>
          <a:prstGeom prst="flowChartTerminator">
            <a:avLst/>
          </a:prstGeom>
          <a:solidFill>
            <a:srgbClr val="92D050"/>
          </a:solidFill>
          <a:ln>
            <a:solidFill>
              <a:srgbClr val="FE0000"/>
            </a:solidFill>
          </a:ln>
          <a:effectLst>
            <a:glow rad="101600">
              <a:schemeClr val="accent6">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tr-TR" sz="1200" dirty="0" smtClean="0">
                <a:latin typeface="Times New Roman" pitchFamily="18" charset="0"/>
                <a:cs typeface="Times New Roman" pitchFamily="18" charset="0"/>
              </a:rPr>
              <a:t>Yabancı İkamet izni tamamlanır.</a:t>
            </a:r>
            <a:endParaRPr lang="tr-TR" sz="1200" dirty="0">
              <a:latin typeface="Times New Roman" pitchFamily="18" charset="0"/>
              <a:cs typeface="Times New Roman" pitchFamily="18" charset="0"/>
            </a:endParaRPr>
          </a:p>
        </p:txBody>
      </p:sp>
      <p:sp>
        <p:nvSpPr>
          <p:cNvPr id="24" name="Sağ Ok 23"/>
          <p:cNvSpPr/>
          <p:nvPr/>
        </p:nvSpPr>
        <p:spPr>
          <a:xfrm rot="5400000">
            <a:off x="-257306" y="4382213"/>
            <a:ext cx="2916573" cy="115965"/>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25" name="Sağ Ok 24"/>
          <p:cNvSpPr/>
          <p:nvPr/>
        </p:nvSpPr>
        <p:spPr>
          <a:xfrm rot="10800000">
            <a:off x="1142998" y="2963468"/>
            <a:ext cx="1295400" cy="98866"/>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27" name="Akış Çizelgesi: Sonlandırıcı 26"/>
          <p:cNvSpPr/>
          <p:nvPr/>
        </p:nvSpPr>
        <p:spPr>
          <a:xfrm>
            <a:off x="332130" y="5937977"/>
            <a:ext cx="1853668" cy="430387"/>
          </a:xfrm>
          <a:prstGeom prst="flowChartTerminator">
            <a:avLst/>
          </a:prstGeom>
          <a:solidFill>
            <a:srgbClr val="92D050"/>
          </a:solidFill>
          <a:ln>
            <a:solidFill>
              <a:srgbClr val="FE0000"/>
            </a:solidFill>
          </a:ln>
          <a:effectLst>
            <a:glow rad="101600">
              <a:schemeClr val="accent6">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tr-TR" sz="1200" dirty="0" smtClean="0">
                <a:latin typeface="Times New Roman" pitchFamily="18" charset="0"/>
                <a:cs typeface="Times New Roman" pitchFamily="18" charset="0"/>
              </a:rPr>
              <a:t>Yabancı İl Göç İdaresi Müdürlüğünce çağırılır.</a:t>
            </a:r>
            <a:endParaRPr lang="tr-TR" sz="1200" dirty="0">
              <a:latin typeface="Times New Roman" pitchFamily="18" charset="0"/>
              <a:cs typeface="Times New Roman" pitchFamily="18" charset="0"/>
            </a:endParaRPr>
          </a:p>
        </p:txBody>
      </p:sp>
      <p:sp>
        <p:nvSpPr>
          <p:cNvPr id="28" name="Dikdörtgen 27"/>
          <p:cNvSpPr/>
          <p:nvPr/>
        </p:nvSpPr>
        <p:spPr>
          <a:xfrm flipH="1">
            <a:off x="2389279" y="2763415"/>
            <a:ext cx="609600" cy="400110"/>
          </a:xfrm>
          <a:prstGeom prst="rect">
            <a:avLst/>
          </a:prstGeom>
        </p:spPr>
        <p:txBody>
          <a:bodyPr wrap="square">
            <a:spAutoFit/>
          </a:bodyPr>
          <a:lstStyle/>
          <a:p>
            <a:pPr algn="r"/>
            <a:r>
              <a:rPr lang="tr-TR" sz="1400" dirty="0" smtClean="0">
                <a:solidFill>
                  <a:srgbClr val="00B0F0"/>
                </a:solidFill>
                <a:latin typeface="Times New Roman" pitchFamily="18" charset="0"/>
                <a:cs typeface="Times New Roman" pitchFamily="18" charset="0"/>
              </a:rPr>
              <a:t>Hayır</a:t>
            </a:r>
            <a:r>
              <a:rPr lang="tr-TR" dirty="0" smtClean="0">
                <a:latin typeface="Times New Roman" pitchFamily="18" charset="0"/>
                <a:cs typeface="Times New Roman" pitchFamily="18" charset="0"/>
              </a:rPr>
              <a:t>  </a:t>
            </a:r>
            <a:endParaRPr lang="tr-TR" dirty="0"/>
          </a:p>
        </p:txBody>
      </p:sp>
      <p:sp>
        <p:nvSpPr>
          <p:cNvPr id="29" name="Dikdörtgen 28"/>
          <p:cNvSpPr/>
          <p:nvPr/>
        </p:nvSpPr>
        <p:spPr>
          <a:xfrm>
            <a:off x="4035181" y="3403210"/>
            <a:ext cx="556389" cy="400110"/>
          </a:xfrm>
          <a:prstGeom prst="rect">
            <a:avLst/>
          </a:prstGeom>
        </p:spPr>
        <p:txBody>
          <a:bodyPr wrap="square">
            <a:spAutoFit/>
          </a:bodyPr>
          <a:lstStyle/>
          <a:p>
            <a:pPr algn="r"/>
            <a:r>
              <a:rPr lang="tr-TR" sz="1400" dirty="0" smtClean="0">
                <a:latin typeface="Times New Roman" pitchFamily="18" charset="0"/>
                <a:cs typeface="Times New Roman" pitchFamily="18" charset="0"/>
              </a:rPr>
              <a:t> </a:t>
            </a:r>
            <a:r>
              <a:rPr lang="tr-TR" sz="1400" dirty="0" smtClean="0">
                <a:solidFill>
                  <a:srgbClr val="FF0000"/>
                </a:solidFill>
                <a:latin typeface="Times New Roman" pitchFamily="18" charset="0"/>
                <a:cs typeface="Times New Roman" pitchFamily="18" charset="0"/>
              </a:rPr>
              <a:t>Evet</a:t>
            </a:r>
            <a:r>
              <a:rPr lang="tr-TR" dirty="0" smtClean="0">
                <a:latin typeface="Times New Roman" pitchFamily="18" charset="0"/>
                <a:cs typeface="Times New Roman" pitchFamily="18" charset="0"/>
              </a:rPr>
              <a:t>  </a:t>
            </a:r>
            <a:endParaRPr lang="tr-TR" dirty="0"/>
          </a:p>
        </p:txBody>
      </p:sp>
      <p:sp>
        <p:nvSpPr>
          <p:cNvPr id="30" name="Sağ Ok 29"/>
          <p:cNvSpPr/>
          <p:nvPr/>
        </p:nvSpPr>
        <p:spPr>
          <a:xfrm rot="5400000">
            <a:off x="4234113" y="3745588"/>
            <a:ext cx="175619" cy="109446"/>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37" name="Sağ Ok 36"/>
          <p:cNvSpPr/>
          <p:nvPr/>
        </p:nvSpPr>
        <p:spPr>
          <a:xfrm rot="10800000">
            <a:off x="2941987" y="2971795"/>
            <a:ext cx="210249" cy="90539"/>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44" name="Sağ Ok 43"/>
          <p:cNvSpPr/>
          <p:nvPr/>
        </p:nvSpPr>
        <p:spPr>
          <a:xfrm>
            <a:off x="5632592" y="5235644"/>
            <a:ext cx="236999" cy="98356"/>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45" name="Dikdörtgen 44"/>
          <p:cNvSpPr/>
          <p:nvPr/>
        </p:nvSpPr>
        <p:spPr>
          <a:xfrm flipH="1">
            <a:off x="5826890" y="5074025"/>
            <a:ext cx="609600" cy="400110"/>
          </a:xfrm>
          <a:prstGeom prst="rect">
            <a:avLst/>
          </a:prstGeom>
        </p:spPr>
        <p:txBody>
          <a:bodyPr wrap="square">
            <a:spAutoFit/>
          </a:bodyPr>
          <a:lstStyle/>
          <a:p>
            <a:pPr algn="r"/>
            <a:r>
              <a:rPr lang="tr-TR" sz="1400" dirty="0" smtClean="0">
                <a:solidFill>
                  <a:srgbClr val="00B0F0"/>
                </a:solidFill>
                <a:latin typeface="Times New Roman" pitchFamily="18" charset="0"/>
                <a:cs typeface="Times New Roman" pitchFamily="18" charset="0"/>
              </a:rPr>
              <a:t>Hayır</a:t>
            </a:r>
            <a:r>
              <a:rPr lang="tr-TR" dirty="0" smtClean="0">
                <a:latin typeface="Times New Roman" pitchFamily="18" charset="0"/>
                <a:cs typeface="Times New Roman" pitchFamily="18" charset="0"/>
              </a:rPr>
              <a:t>  </a:t>
            </a:r>
            <a:endParaRPr lang="tr-TR" dirty="0"/>
          </a:p>
        </p:txBody>
      </p:sp>
      <p:sp>
        <p:nvSpPr>
          <p:cNvPr id="46" name="Sağ Ok 45"/>
          <p:cNvSpPr/>
          <p:nvPr/>
        </p:nvSpPr>
        <p:spPr>
          <a:xfrm>
            <a:off x="6435860" y="5240332"/>
            <a:ext cx="726939" cy="93667"/>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47" name="Sağ Ok 46"/>
          <p:cNvSpPr/>
          <p:nvPr/>
        </p:nvSpPr>
        <p:spPr>
          <a:xfrm rot="5400000">
            <a:off x="6811120" y="5534827"/>
            <a:ext cx="636769" cy="90540"/>
          </a:xfrm>
          <a:prstGeom prst="rightArrow">
            <a:avLst>
              <a:gd name="adj1" fmla="val 50000"/>
              <a:gd name="adj2" fmla="val 49999"/>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48" name="Akış Çizelgesi: Sonlandırıcı 47"/>
          <p:cNvSpPr/>
          <p:nvPr/>
        </p:nvSpPr>
        <p:spPr>
          <a:xfrm>
            <a:off x="6095999" y="5937977"/>
            <a:ext cx="2133600" cy="764074"/>
          </a:xfrm>
          <a:prstGeom prst="flowChartTerminator">
            <a:avLst/>
          </a:prstGeom>
          <a:solidFill>
            <a:srgbClr val="92D050"/>
          </a:solidFill>
          <a:ln>
            <a:solidFill>
              <a:srgbClr val="FE0000"/>
            </a:solidFill>
          </a:ln>
          <a:effectLst>
            <a:glow rad="101600">
              <a:schemeClr val="accent6">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tr-TR" sz="1200" dirty="0">
                <a:latin typeface="Times New Roman" pitchFamily="18" charset="0"/>
                <a:cs typeface="Times New Roman" pitchFamily="18" charset="0"/>
              </a:rPr>
              <a:t>6 aylık süre içerisinde teslim alınmayan ikamet izni belgeleri İl Göç İdaresi Müdürlüğüne iade edilir.</a:t>
            </a: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4817" name="Rectangle 2"/>
          <p:cNvSpPr>
            <a:spLocks noGrp="1"/>
          </p:cNvSpPr>
          <p:nvPr>
            <p:ph type="title"/>
          </p:nvPr>
        </p:nvSpPr>
        <p:spPr>
          <a:xfrm>
            <a:off x="457200" y="1295400"/>
            <a:ext cx="8229600" cy="4800600"/>
          </a:xfrm>
        </p:spPr>
        <p:txBody>
          <a:bodyPr/>
          <a:lstStyle/>
          <a:p>
            <a:r>
              <a:rPr lang="tr-TR" sz="3600" dirty="0" smtClean="0"/>
              <a:t/>
            </a:r>
            <a:br>
              <a:rPr lang="tr-TR" sz="3600" dirty="0" smtClean="0"/>
            </a:br>
            <a:r>
              <a:rPr lang="tr-TR" sz="3600" dirty="0" smtClean="0"/>
              <a:t/>
            </a:r>
            <a:br>
              <a:rPr lang="tr-TR" sz="3600" dirty="0" smtClean="0"/>
            </a:br>
            <a:endParaRPr lang="tr-TR" sz="3600" dirty="0" smtClean="0"/>
          </a:p>
        </p:txBody>
      </p:sp>
      <p:sp>
        <p:nvSpPr>
          <p:cNvPr id="3" name="Dikdörtgen 2"/>
          <p:cNvSpPr/>
          <p:nvPr/>
        </p:nvSpPr>
        <p:spPr>
          <a:xfrm>
            <a:off x="666307" y="304799"/>
            <a:ext cx="2316660"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 Öğrenci Ofisi</a:t>
            </a:r>
            <a:endPar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endParaRPr>
          </a:p>
        </p:txBody>
      </p:sp>
      <p:sp>
        <p:nvSpPr>
          <p:cNvPr id="2" name="Dikdörtgen 1"/>
          <p:cNvSpPr/>
          <p:nvPr/>
        </p:nvSpPr>
        <p:spPr>
          <a:xfrm>
            <a:off x="381000" y="1143000"/>
            <a:ext cx="8382000" cy="3908762"/>
          </a:xfrm>
          <a:prstGeom prst="rect">
            <a:avLst/>
          </a:prstGeom>
          <a:noFill/>
          <a:ln>
            <a:solidFill>
              <a:srgbClr val="FE0000"/>
            </a:solidFill>
          </a:ln>
        </p:spPr>
        <p:txBody>
          <a:bodyPr wrap="square">
            <a:spAutoFit/>
          </a:bodyPr>
          <a:lstStyle/>
          <a:p>
            <a:pPr marL="0" indent="0" algn="ctr">
              <a:buNone/>
            </a:pPr>
            <a:r>
              <a:rPr lang="tr-TR" sz="2400" b="1" dirty="0" smtClean="0">
                <a:solidFill>
                  <a:srgbClr val="FF0000"/>
                </a:solidFill>
                <a:latin typeface="Times New Roman" panose="02020603050405020304" pitchFamily="18" charset="0"/>
                <a:cs typeface="Times New Roman" panose="02020603050405020304" pitchFamily="18" charset="0"/>
              </a:rPr>
              <a:t>Öğrenci İkamet İzni</a:t>
            </a:r>
          </a:p>
          <a:p>
            <a:pPr marL="0" indent="0" algn="ctr">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algn="just"/>
            <a:r>
              <a:rPr lang="tr-TR" dirty="0" smtClean="0">
                <a:solidFill>
                  <a:srgbClr val="FF0000"/>
                </a:solidFill>
                <a:latin typeface="Times New Roman" panose="02020603050405020304" pitchFamily="18" charset="0"/>
                <a:cs typeface="Times New Roman" panose="02020603050405020304" pitchFamily="18" charset="0"/>
              </a:rPr>
              <a:t>1-</a:t>
            </a:r>
            <a:r>
              <a:rPr lang="tr-TR" dirty="0" smtClean="0">
                <a:latin typeface="Times New Roman" panose="02020603050405020304" pitchFamily="18" charset="0"/>
                <a:cs typeface="Times New Roman" panose="02020603050405020304" pitchFamily="18" charset="0"/>
              </a:rPr>
              <a:t> Üniversitemizde </a:t>
            </a:r>
            <a:r>
              <a:rPr lang="tr-TR" dirty="0" err="1" smtClean="0">
                <a:latin typeface="Times New Roman" panose="02020603050405020304" pitchFamily="18" charset="0"/>
                <a:cs typeface="Times New Roman" panose="02020603050405020304" pitchFamily="18" charset="0"/>
              </a:rPr>
              <a:t>önlisans</a:t>
            </a:r>
            <a:r>
              <a:rPr lang="tr-TR" dirty="0">
                <a:latin typeface="Times New Roman" panose="02020603050405020304" pitchFamily="18" charset="0"/>
                <a:cs typeface="Times New Roman" panose="02020603050405020304" pitchFamily="18" charset="0"/>
              </a:rPr>
              <a:t>, lisans, yüksek lisans ya da doktora öğrenimi görecek yabancılara öğrenim süresince </a:t>
            </a:r>
            <a:r>
              <a:rPr lang="tr-TR" dirty="0" smtClean="0">
                <a:latin typeface="Times New Roman" panose="02020603050405020304" pitchFamily="18" charset="0"/>
                <a:cs typeface="Times New Roman" panose="02020603050405020304" pitchFamily="18" charset="0"/>
              </a:rPr>
              <a:t>düzenlenir.</a:t>
            </a:r>
          </a:p>
          <a:p>
            <a:pPr algn="just"/>
            <a:endParaRPr lang="tr-TR" dirty="0">
              <a:latin typeface="Times New Roman" panose="02020603050405020304" pitchFamily="18" charset="0"/>
              <a:cs typeface="Times New Roman" panose="02020603050405020304" pitchFamily="18" charset="0"/>
            </a:endParaRPr>
          </a:p>
          <a:p>
            <a:pPr algn="just"/>
            <a:r>
              <a:rPr lang="tr-TR" dirty="0" smtClean="0">
                <a:solidFill>
                  <a:srgbClr val="FF0000"/>
                </a:solidFill>
                <a:latin typeface="Times New Roman" panose="02020603050405020304" pitchFamily="18" charset="0"/>
                <a:cs typeface="Times New Roman" panose="02020603050405020304" pitchFamily="18" charset="0"/>
              </a:rPr>
              <a:t>2-</a:t>
            </a:r>
            <a:r>
              <a:rPr lang="tr-TR" dirty="0" smtClean="0">
                <a:latin typeface="Times New Roman" panose="02020603050405020304" pitchFamily="18" charset="0"/>
                <a:cs typeface="Times New Roman" panose="02020603050405020304" pitchFamily="18" charset="0"/>
              </a:rPr>
              <a:t> Öğrenci </a:t>
            </a:r>
            <a:r>
              <a:rPr lang="tr-TR" dirty="0">
                <a:latin typeface="Times New Roman" panose="02020603050405020304" pitchFamily="18" charset="0"/>
                <a:cs typeface="Times New Roman" panose="02020603050405020304" pitchFamily="18" charset="0"/>
              </a:rPr>
              <a:t>ikamet izni, öğrencinin anne ve babası ile diğer yakınlarına ikamet izni alma konusunda hiçbir hak </a:t>
            </a:r>
            <a:r>
              <a:rPr lang="tr-TR" dirty="0" smtClean="0">
                <a:latin typeface="Times New Roman" panose="02020603050405020304" pitchFamily="18" charset="0"/>
                <a:cs typeface="Times New Roman" panose="02020603050405020304" pitchFamily="18" charset="0"/>
              </a:rPr>
              <a:t>sağlamaz.</a:t>
            </a:r>
          </a:p>
          <a:p>
            <a:pPr algn="just"/>
            <a:endParaRPr lang="tr-TR" dirty="0">
              <a:latin typeface="Times New Roman" panose="02020603050405020304" pitchFamily="18" charset="0"/>
              <a:cs typeface="Times New Roman" panose="02020603050405020304" pitchFamily="18" charset="0"/>
            </a:endParaRPr>
          </a:p>
          <a:p>
            <a:pPr algn="just"/>
            <a:r>
              <a:rPr lang="tr-TR" dirty="0" smtClean="0">
                <a:solidFill>
                  <a:srgbClr val="FF0000"/>
                </a:solidFill>
                <a:latin typeface="Times New Roman" panose="02020603050405020304" pitchFamily="18" charset="0"/>
                <a:cs typeface="Times New Roman" panose="02020603050405020304" pitchFamily="18" charset="0"/>
              </a:rPr>
              <a:t>3-</a:t>
            </a:r>
            <a:r>
              <a:rPr lang="tr-TR" dirty="0" smtClean="0">
                <a:latin typeface="Times New Roman" panose="02020603050405020304" pitchFamily="18" charset="0"/>
                <a:cs typeface="Times New Roman" panose="02020603050405020304" pitchFamily="18" charset="0"/>
              </a:rPr>
              <a:t> Sosyal </a:t>
            </a:r>
            <a:r>
              <a:rPr lang="tr-TR" dirty="0">
                <a:latin typeface="Times New Roman" panose="02020603050405020304" pitchFamily="18" charset="0"/>
                <a:cs typeface="Times New Roman" panose="02020603050405020304" pitchFamily="18" charset="0"/>
              </a:rPr>
              <a:t>Sigortalar ve Genel Sağlık Sigortası Kanununu hükümlerine göre ilk kayıt tarihinden itibaren 3 ay içinde genel sağlık sigortalısı olmak için talepte bulunan yabancı öğrencilerden ayrıca sağlık sigortası istenmez aksi takdirde özel sağlık sigortası yaptırmak zorundadırlar.</a:t>
            </a: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Dikdörtgen 2"/>
          <p:cNvSpPr/>
          <p:nvPr/>
        </p:nvSpPr>
        <p:spPr>
          <a:xfrm>
            <a:off x="666307" y="304799"/>
            <a:ext cx="2316660"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 Öğrenci Ofisi</a:t>
            </a:r>
            <a:endPar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endParaRPr>
          </a:p>
        </p:txBody>
      </p:sp>
      <p:sp>
        <p:nvSpPr>
          <p:cNvPr id="4" name="Dikdörtgen 3"/>
          <p:cNvSpPr/>
          <p:nvPr/>
        </p:nvSpPr>
        <p:spPr>
          <a:xfrm>
            <a:off x="228600" y="914400"/>
            <a:ext cx="8686800" cy="5416868"/>
          </a:xfrm>
          <a:prstGeom prst="rect">
            <a:avLst/>
          </a:prstGeom>
          <a:noFill/>
          <a:ln>
            <a:solidFill>
              <a:srgbClr val="FF0000"/>
            </a:solidFill>
          </a:ln>
          <a:effectLst>
            <a:glow rad="101600">
              <a:schemeClr val="accent3">
                <a:satMod val="175000"/>
                <a:alpha val="40000"/>
              </a:schemeClr>
            </a:glow>
          </a:effectLst>
        </p:spPr>
        <p:txBody>
          <a:bodyPr wrap="square">
            <a:spAutoFit/>
          </a:bodyPr>
          <a:lstStyle/>
          <a:p>
            <a:pPr lvl="2" algn="ctr"/>
            <a:r>
              <a:rPr lang="tr-TR" b="1" dirty="0">
                <a:solidFill>
                  <a:srgbClr val="FF0000"/>
                </a:solidFill>
                <a:latin typeface="Times New Roman" panose="02020603050405020304" pitchFamily="18" charset="0"/>
                <a:cs typeface="Times New Roman" panose="02020603050405020304" pitchFamily="18" charset="0"/>
              </a:rPr>
              <a:t>Aile ikamet </a:t>
            </a:r>
            <a:r>
              <a:rPr lang="tr-TR" b="1" dirty="0" smtClean="0">
                <a:solidFill>
                  <a:srgbClr val="FF0000"/>
                </a:solidFill>
                <a:latin typeface="Times New Roman" panose="02020603050405020304" pitchFamily="18" charset="0"/>
                <a:cs typeface="Times New Roman" panose="02020603050405020304" pitchFamily="18" charset="0"/>
              </a:rPr>
              <a:t>izni</a:t>
            </a:r>
            <a:endParaRPr lang="tr-TR" b="1" dirty="0">
              <a:solidFill>
                <a:srgbClr val="FF0000"/>
              </a:solidFill>
              <a:latin typeface="Times New Roman" panose="02020603050405020304" pitchFamily="18" charset="0"/>
              <a:cs typeface="Times New Roman" panose="02020603050405020304" pitchFamily="18" charset="0"/>
            </a:endParaRPr>
          </a:p>
          <a:p>
            <a:pPr algn="just"/>
            <a:r>
              <a:rPr lang="tr-TR" dirty="0" smtClean="0">
                <a:solidFill>
                  <a:srgbClr val="FF0000"/>
                </a:solidFill>
                <a:latin typeface="Times New Roman" panose="02020603050405020304" pitchFamily="18" charset="0"/>
                <a:cs typeface="Times New Roman" panose="02020603050405020304" pitchFamily="18" charset="0"/>
              </a:rPr>
              <a:t>1-</a:t>
            </a:r>
            <a:r>
              <a:rPr lang="tr-TR" dirty="0" smtClean="0">
                <a:latin typeface="Times New Roman" panose="02020603050405020304" pitchFamily="18" charset="0"/>
                <a:cs typeface="Times New Roman" panose="02020603050405020304" pitchFamily="18" charset="0"/>
              </a:rPr>
              <a:t> Türk </a:t>
            </a:r>
            <a:r>
              <a:rPr lang="tr-TR" dirty="0">
                <a:latin typeface="Times New Roman" panose="02020603050405020304" pitchFamily="18" charset="0"/>
                <a:cs typeface="Times New Roman" panose="02020603050405020304" pitchFamily="18" charset="0"/>
              </a:rPr>
              <a:t>vatandaşlarının, 5901 sayılı Kanunun 28 </a:t>
            </a:r>
            <a:r>
              <a:rPr lang="tr-TR" dirty="0" err="1">
                <a:latin typeface="Times New Roman" panose="02020603050405020304" pitchFamily="18" charset="0"/>
                <a:cs typeface="Times New Roman" panose="02020603050405020304" pitchFamily="18" charset="0"/>
              </a:rPr>
              <a:t>nci</a:t>
            </a:r>
            <a:r>
              <a:rPr lang="tr-TR" dirty="0">
                <a:latin typeface="Times New Roman" panose="02020603050405020304" pitchFamily="18" charset="0"/>
                <a:cs typeface="Times New Roman" panose="02020603050405020304" pitchFamily="18" charset="0"/>
              </a:rPr>
              <a:t> maddesi kapsamında olanların (mavi kart hamili yabancılar) veya ikamet izinlerinden birine sahip olan yabancıların (Ülkemizde bir yıl süreli yasal kalış hakkı bulunan yabancı araştırmacı ve akademisyenlerin aile üyelerine verilebilecek ikamet izni türüdür)</a:t>
            </a:r>
          </a:p>
          <a:p>
            <a:pPr algn="just"/>
            <a:r>
              <a:rPr lang="tr-TR" dirty="0" smtClean="0">
                <a:solidFill>
                  <a:srgbClr val="FF0000"/>
                </a:solidFill>
                <a:latin typeface="Times New Roman" panose="02020603050405020304" pitchFamily="18" charset="0"/>
                <a:cs typeface="Times New Roman" panose="02020603050405020304" pitchFamily="18" charset="0"/>
              </a:rPr>
              <a:t>2-</a:t>
            </a:r>
            <a:r>
              <a:rPr lang="tr-TR" dirty="0" smtClean="0">
                <a:latin typeface="Times New Roman" panose="02020603050405020304" pitchFamily="18" charset="0"/>
                <a:cs typeface="Times New Roman" panose="02020603050405020304" pitchFamily="18" charset="0"/>
              </a:rPr>
              <a:t> Yabancı </a:t>
            </a:r>
            <a:r>
              <a:rPr lang="tr-TR" dirty="0">
                <a:latin typeface="Times New Roman" panose="02020603050405020304" pitchFamily="18" charset="0"/>
                <a:cs typeface="Times New Roman" panose="02020603050405020304" pitchFamily="18" charset="0"/>
              </a:rPr>
              <a:t>eşine, </a:t>
            </a:r>
          </a:p>
          <a:p>
            <a:pPr algn="just"/>
            <a:r>
              <a:rPr lang="tr-TR" dirty="0" smtClean="0">
                <a:solidFill>
                  <a:srgbClr val="FF0000"/>
                </a:solidFill>
                <a:latin typeface="Times New Roman" panose="02020603050405020304" pitchFamily="18" charset="0"/>
                <a:cs typeface="Times New Roman" panose="02020603050405020304" pitchFamily="18" charset="0"/>
              </a:rPr>
              <a:t>3-</a:t>
            </a:r>
            <a:r>
              <a:rPr lang="tr-TR" dirty="0" smtClean="0">
                <a:latin typeface="Times New Roman" panose="02020603050405020304" pitchFamily="18" charset="0"/>
                <a:cs typeface="Times New Roman" panose="02020603050405020304" pitchFamily="18" charset="0"/>
              </a:rPr>
              <a:t> Kendisinin </a:t>
            </a:r>
            <a:r>
              <a:rPr lang="tr-TR" dirty="0">
                <a:latin typeface="Times New Roman" panose="02020603050405020304" pitchFamily="18" charset="0"/>
                <a:cs typeface="Times New Roman" panose="02020603050405020304" pitchFamily="18" charset="0"/>
              </a:rPr>
              <a:t>veya eşinin ergin olmayan yabancı çocuğuna, </a:t>
            </a:r>
          </a:p>
          <a:p>
            <a:pPr algn="just"/>
            <a:r>
              <a:rPr lang="tr-TR" dirty="0" smtClean="0">
                <a:solidFill>
                  <a:srgbClr val="FF0000"/>
                </a:solidFill>
                <a:latin typeface="Times New Roman" panose="02020603050405020304" pitchFamily="18" charset="0"/>
                <a:cs typeface="Times New Roman" panose="02020603050405020304" pitchFamily="18" charset="0"/>
              </a:rPr>
              <a:t>4-</a:t>
            </a:r>
            <a:r>
              <a:rPr lang="tr-TR" dirty="0" smtClean="0">
                <a:latin typeface="Times New Roman" panose="02020603050405020304" pitchFamily="18" charset="0"/>
                <a:cs typeface="Times New Roman" panose="02020603050405020304" pitchFamily="18" charset="0"/>
              </a:rPr>
              <a:t> Kendisinin </a:t>
            </a:r>
            <a:r>
              <a:rPr lang="tr-TR" dirty="0">
                <a:latin typeface="Times New Roman" panose="02020603050405020304" pitchFamily="18" charset="0"/>
                <a:cs typeface="Times New Roman" panose="02020603050405020304" pitchFamily="18" charset="0"/>
              </a:rPr>
              <a:t>veya eşinin bağımlı yabancı çocuğuna üç yılı aşmayacak şekilde </a:t>
            </a:r>
            <a:r>
              <a:rPr lang="tr-TR" dirty="0" smtClean="0">
                <a:latin typeface="Times New Roman" panose="02020603050405020304" pitchFamily="18" charset="0"/>
                <a:cs typeface="Times New Roman" panose="02020603050405020304" pitchFamily="18" charset="0"/>
              </a:rPr>
              <a:t>düzenlenebilir.</a:t>
            </a:r>
          </a:p>
          <a:p>
            <a:pPr algn="just"/>
            <a:r>
              <a:rPr lang="tr-TR" dirty="0" smtClean="0">
                <a:solidFill>
                  <a:srgbClr val="FF0000"/>
                </a:solidFill>
                <a:latin typeface="Times New Roman" panose="02020603050405020304" pitchFamily="18" charset="0"/>
                <a:cs typeface="Times New Roman" panose="02020603050405020304" pitchFamily="18" charset="0"/>
              </a:rPr>
              <a:t>5-</a:t>
            </a:r>
            <a:r>
              <a:rPr lang="tr-TR" dirty="0" smtClean="0">
                <a:latin typeface="Times New Roman" panose="02020603050405020304" pitchFamily="18" charset="0"/>
                <a:cs typeface="Times New Roman" panose="02020603050405020304" pitchFamily="18" charset="0"/>
              </a:rPr>
              <a:t> Destekleyicide </a:t>
            </a:r>
            <a:r>
              <a:rPr lang="tr-TR" dirty="0">
                <a:latin typeface="Times New Roman" panose="02020603050405020304" pitchFamily="18" charset="0"/>
                <a:cs typeface="Times New Roman" panose="02020603050405020304" pitchFamily="18" charset="0"/>
              </a:rPr>
              <a:t>aranan şartlar;	</a:t>
            </a:r>
          </a:p>
          <a:p>
            <a:pPr lvl="1" algn="just"/>
            <a:r>
              <a:rPr lang="tr-TR" sz="1800" dirty="0" smtClean="0">
                <a:solidFill>
                  <a:srgbClr val="00B0F0"/>
                </a:solidFill>
                <a:latin typeface="Times New Roman" panose="02020603050405020304" pitchFamily="18" charset="0"/>
                <a:cs typeface="Times New Roman" panose="02020603050405020304" pitchFamily="18" charset="0"/>
              </a:rPr>
              <a:t>a-</a:t>
            </a:r>
            <a:r>
              <a:rPr lang="tr-TR" sz="1800" dirty="0" smtClean="0">
                <a:latin typeface="Times New Roman" panose="02020603050405020304" pitchFamily="18" charset="0"/>
                <a:cs typeface="Times New Roman" panose="02020603050405020304" pitchFamily="18" charset="0"/>
              </a:rPr>
              <a:t> Ailedeki </a:t>
            </a:r>
            <a:r>
              <a:rPr lang="tr-TR" sz="1800" dirty="0">
                <a:latin typeface="Times New Roman" panose="02020603050405020304" pitchFamily="18" charset="0"/>
                <a:cs typeface="Times New Roman" panose="02020603050405020304" pitchFamily="18" charset="0"/>
              </a:rPr>
              <a:t>fert başına asgari ücretin üçte birinden az olmamak üzere aylık </a:t>
            </a:r>
            <a:r>
              <a:rPr lang="tr-TR" sz="1800" dirty="0" smtClean="0">
                <a:latin typeface="Times New Roman" panose="02020603050405020304" pitchFamily="18" charset="0"/>
                <a:cs typeface="Times New Roman" panose="02020603050405020304" pitchFamily="18" charset="0"/>
              </a:rPr>
              <a:t>geliri  bulunmak.</a:t>
            </a:r>
            <a:endParaRPr lang="tr-TR" sz="1800" dirty="0">
              <a:latin typeface="Times New Roman" panose="02020603050405020304" pitchFamily="18" charset="0"/>
              <a:cs typeface="Times New Roman" panose="02020603050405020304" pitchFamily="18" charset="0"/>
            </a:endParaRPr>
          </a:p>
          <a:p>
            <a:pPr lvl="1" algn="just"/>
            <a:r>
              <a:rPr lang="tr-TR" sz="1800" dirty="0" smtClean="0">
                <a:solidFill>
                  <a:srgbClr val="00B0F0"/>
                </a:solidFill>
                <a:latin typeface="Times New Roman" panose="02020603050405020304" pitchFamily="18" charset="0"/>
                <a:cs typeface="Times New Roman" panose="02020603050405020304" pitchFamily="18" charset="0"/>
              </a:rPr>
              <a:t>b-</a:t>
            </a:r>
            <a:r>
              <a:rPr lang="tr-TR" sz="1800" dirty="0" smtClean="0">
                <a:latin typeface="Times New Roman" panose="02020603050405020304" pitchFamily="18" charset="0"/>
                <a:cs typeface="Times New Roman" panose="02020603050405020304" pitchFamily="18" charset="0"/>
              </a:rPr>
              <a:t> Aile </a:t>
            </a:r>
            <a:r>
              <a:rPr lang="tr-TR" sz="1800" dirty="0">
                <a:latin typeface="Times New Roman" panose="02020603050405020304" pitchFamily="18" charset="0"/>
                <a:cs typeface="Times New Roman" panose="02020603050405020304" pitchFamily="18" charset="0"/>
              </a:rPr>
              <a:t>düzenine karşı işlenen suçlardan hüküm giymemiş </a:t>
            </a:r>
            <a:r>
              <a:rPr lang="tr-TR" sz="1800" dirty="0" smtClean="0">
                <a:latin typeface="Times New Roman" panose="02020603050405020304" pitchFamily="18" charset="0"/>
                <a:cs typeface="Times New Roman" panose="02020603050405020304" pitchFamily="18" charset="0"/>
              </a:rPr>
              <a:t>olmak.</a:t>
            </a:r>
            <a:endParaRPr lang="tr-TR" sz="1800" dirty="0">
              <a:latin typeface="Times New Roman" panose="02020603050405020304" pitchFamily="18" charset="0"/>
              <a:cs typeface="Times New Roman" panose="02020603050405020304" pitchFamily="18" charset="0"/>
            </a:endParaRPr>
          </a:p>
          <a:p>
            <a:pPr lvl="1" algn="just"/>
            <a:r>
              <a:rPr lang="tr-TR" sz="1800" dirty="0" smtClean="0">
                <a:solidFill>
                  <a:srgbClr val="00B0F0"/>
                </a:solidFill>
                <a:latin typeface="Times New Roman" panose="02020603050405020304" pitchFamily="18" charset="0"/>
                <a:cs typeface="Times New Roman" panose="02020603050405020304" pitchFamily="18" charset="0"/>
              </a:rPr>
              <a:t>c-</a:t>
            </a:r>
            <a:r>
              <a:rPr lang="tr-TR" sz="1800" dirty="0" smtClean="0">
                <a:latin typeface="Times New Roman" panose="02020603050405020304" pitchFamily="18" charset="0"/>
                <a:cs typeface="Times New Roman" panose="02020603050405020304" pitchFamily="18" charset="0"/>
              </a:rPr>
              <a:t> Adres </a:t>
            </a:r>
            <a:r>
              <a:rPr lang="tr-TR" sz="1800" dirty="0">
                <a:latin typeface="Times New Roman" panose="02020603050405020304" pitchFamily="18" charset="0"/>
                <a:cs typeface="Times New Roman" panose="02020603050405020304" pitchFamily="18" charset="0"/>
              </a:rPr>
              <a:t>kayıt sisteminde kaydı </a:t>
            </a:r>
            <a:r>
              <a:rPr lang="tr-TR" sz="1800" dirty="0" smtClean="0">
                <a:latin typeface="Times New Roman" panose="02020603050405020304" pitchFamily="18" charset="0"/>
                <a:cs typeface="Times New Roman" panose="02020603050405020304" pitchFamily="18" charset="0"/>
              </a:rPr>
              <a:t>bulunmak.</a:t>
            </a:r>
            <a:endParaRPr lang="tr-TR" sz="1800" dirty="0">
              <a:latin typeface="Times New Roman" panose="02020603050405020304" pitchFamily="18" charset="0"/>
              <a:cs typeface="Times New Roman" panose="02020603050405020304" pitchFamily="18" charset="0"/>
            </a:endParaRPr>
          </a:p>
          <a:p>
            <a:pPr algn="just"/>
            <a:r>
              <a:rPr lang="tr-TR" dirty="0" smtClean="0">
                <a:solidFill>
                  <a:srgbClr val="FF0000"/>
                </a:solidFill>
                <a:latin typeface="Times New Roman" panose="02020603050405020304" pitchFamily="18" charset="0"/>
                <a:cs typeface="Times New Roman" panose="02020603050405020304" pitchFamily="18" charset="0"/>
              </a:rPr>
              <a:t>6-</a:t>
            </a:r>
            <a:r>
              <a:rPr lang="tr-TR" dirty="0" smtClean="0">
                <a:latin typeface="Times New Roman" panose="02020603050405020304" pitchFamily="18" charset="0"/>
                <a:cs typeface="Times New Roman" panose="02020603050405020304" pitchFamily="18" charset="0"/>
              </a:rPr>
              <a:t> Yabancıda </a:t>
            </a:r>
            <a:r>
              <a:rPr lang="tr-TR" dirty="0">
                <a:latin typeface="Times New Roman" panose="02020603050405020304" pitchFamily="18" charset="0"/>
                <a:cs typeface="Times New Roman" panose="02020603050405020304" pitchFamily="18" charset="0"/>
              </a:rPr>
              <a:t>aranan şartlar; </a:t>
            </a:r>
          </a:p>
          <a:p>
            <a:pPr lvl="1" algn="just"/>
            <a:r>
              <a:rPr lang="tr-TR" sz="1800" dirty="0" smtClean="0">
                <a:solidFill>
                  <a:srgbClr val="00B0F0"/>
                </a:solidFill>
                <a:latin typeface="Times New Roman" panose="02020603050405020304" pitchFamily="18" charset="0"/>
                <a:cs typeface="Times New Roman" panose="02020603050405020304" pitchFamily="18" charset="0"/>
              </a:rPr>
              <a:t>a-</a:t>
            </a:r>
            <a:r>
              <a:rPr lang="tr-TR" sz="1800" dirty="0" smtClean="0">
                <a:latin typeface="Times New Roman" panose="02020603050405020304" pitchFamily="18" charset="0"/>
                <a:cs typeface="Times New Roman" panose="02020603050405020304" pitchFamily="18" charset="0"/>
              </a:rPr>
              <a:t> Destekleyici </a:t>
            </a:r>
            <a:r>
              <a:rPr lang="tr-TR" sz="1800" dirty="0">
                <a:latin typeface="Times New Roman" panose="02020603050405020304" pitchFamily="18" charset="0"/>
                <a:cs typeface="Times New Roman" panose="02020603050405020304" pitchFamily="18" charset="0"/>
              </a:rPr>
              <a:t>ile birlikte yaşadığını veya yaşama niyetini ortaya koymak </a:t>
            </a:r>
          </a:p>
          <a:p>
            <a:pPr lvl="1" algn="just"/>
            <a:r>
              <a:rPr lang="tr-TR" sz="1800" dirty="0" smtClean="0">
                <a:solidFill>
                  <a:srgbClr val="00B0F0"/>
                </a:solidFill>
                <a:latin typeface="Times New Roman" panose="02020603050405020304" pitchFamily="18" charset="0"/>
                <a:cs typeface="Times New Roman" panose="02020603050405020304" pitchFamily="18" charset="0"/>
              </a:rPr>
              <a:t>b-</a:t>
            </a:r>
            <a:r>
              <a:rPr lang="tr-TR" sz="1800" dirty="0" smtClean="0">
                <a:latin typeface="Times New Roman" panose="02020603050405020304" pitchFamily="18" charset="0"/>
                <a:cs typeface="Times New Roman" panose="02020603050405020304" pitchFamily="18" charset="0"/>
              </a:rPr>
              <a:t> Evliliği </a:t>
            </a:r>
            <a:r>
              <a:rPr lang="tr-TR" sz="1800" dirty="0">
                <a:latin typeface="Times New Roman" panose="02020603050405020304" pitchFamily="18" charset="0"/>
                <a:cs typeface="Times New Roman" panose="02020603050405020304" pitchFamily="18" charset="0"/>
              </a:rPr>
              <a:t>sırf ikamet izni almak amacıyla yapmamış olmak,</a:t>
            </a:r>
          </a:p>
          <a:p>
            <a:pPr lvl="1" algn="just"/>
            <a:r>
              <a:rPr lang="tr-TR" sz="1800" dirty="0" smtClean="0">
                <a:solidFill>
                  <a:srgbClr val="00B0F0"/>
                </a:solidFill>
                <a:latin typeface="Times New Roman" panose="02020603050405020304" pitchFamily="18" charset="0"/>
                <a:cs typeface="Times New Roman" panose="02020603050405020304" pitchFamily="18" charset="0"/>
              </a:rPr>
              <a:t>c-</a:t>
            </a:r>
            <a:r>
              <a:rPr lang="tr-TR" sz="1800" dirty="0" smtClean="0">
                <a:latin typeface="Times New Roman" panose="02020603050405020304" pitchFamily="18" charset="0"/>
                <a:cs typeface="Times New Roman" panose="02020603050405020304" pitchFamily="18" charset="0"/>
              </a:rPr>
              <a:t> Eşlerin </a:t>
            </a:r>
            <a:r>
              <a:rPr lang="tr-TR" sz="1800" dirty="0">
                <a:latin typeface="Times New Roman" panose="02020603050405020304" pitchFamily="18" charset="0"/>
                <a:cs typeface="Times New Roman" panose="02020603050405020304" pitchFamily="18" charset="0"/>
              </a:rPr>
              <a:t>her birinin 18 yaşını doldurmuş </a:t>
            </a:r>
            <a:r>
              <a:rPr lang="tr-TR" sz="1800" dirty="0" smtClean="0">
                <a:latin typeface="Times New Roman" panose="02020603050405020304" pitchFamily="18" charset="0"/>
                <a:cs typeface="Times New Roman" panose="02020603050405020304" pitchFamily="18" charset="0"/>
              </a:rPr>
              <a:t>olması</a:t>
            </a:r>
            <a:endParaRPr lang="en-US"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Dikdörtgen 3"/>
          <p:cNvSpPr/>
          <p:nvPr/>
        </p:nvSpPr>
        <p:spPr>
          <a:xfrm>
            <a:off x="666307" y="304799"/>
            <a:ext cx="2316660"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 Öğrenci Ofisi</a:t>
            </a:r>
            <a:endPar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endParaRPr>
          </a:p>
        </p:txBody>
      </p:sp>
      <p:sp>
        <p:nvSpPr>
          <p:cNvPr id="6" name="Content Placeholder 2"/>
          <p:cNvSpPr>
            <a:spLocks noGrp="1"/>
          </p:cNvSpPr>
          <p:nvPr>
            <p:ph idx="1"/>
          </p:nvPr>
        </p:nvSpPr>
        <p:spPr>
          <a:xfrm>
            <a:off x="457200" y="1066800"/>
            <a:ext cx="8229600" cy="5241925"/>
          </a:xfrm>
          <a:noFill/>
          <a:ln>
            <a:solidFill>
              <a:srgbClr val="FF0000"/>
            </a:solidFill>
          </a:ln>
          <a:effectLst>
            <a:glow rad="101600">
              <a:schemeClr val="accent3">
                <a:satMod val="175000"/>
                <a:alpha val="40000"/>
              </a:schemeClr>
            </a:glow>
          </a:effectLst>
        </p:spPr>
        <p:txBody>
          <a:bodyPr/>
          <a:lstStyle/>
          <a:p>
            <a:pPr marL="457200" lvl="1" indent="0">
              <a:buNone/>
            </a:pPr>
            <a:r>
              <a:rPr lang="tr-TR" sz="1600" b="1" dirty="0" smtClean="0">
                <a:latin typeface="Times New Roman" panose="02020603050405020304" pitchFamily="18" charset="0"/>
                <a:cs typeface="Times New Roman" panose="02020603050405020304" pitchFamily="18" charset="0"/>
              </a:rPr>
              <a:t>		   </a:t>
            </a:r>
          </a:p>
          <a:p>
            <a:pPr marL="457200" lvl="1" indent="0" algn="ctr">
              <a:buNone/>
            </a:pPr>
            <a:r>
              <a:rPr lang="tr-TR" sz="2400" b="1" dirty="0" smtClean="0">
                <a:solidFill>
                  <a:srgbClr val="E20000"/>
                </a:solidFill>
                <a:latin typeface="Times New Roman" panose="02020603050405020304" pitchFamily="18" charset="0"/>
                <a:cs typeface="Times New Roman" panose="02020603050405020304" pitchFamily="18" charset="0"/>
              </a:rPr>
              <a:t>Kısa </a:t>
            </a:r>
            <a:r>
              <a:rPr lang="tr-TR" sz="2400" b="1" dirty="0">
                <a:solidFill>
                  <a:srgbClr val="E20000"/>
                </a:solidFill>
                <a:latin typeface="Times New Roman" panose="02020603050405020304" pitchFamily="18" charset="0"/>
                <a:cs typeface="Times New Roman" panose="02020603050405020304" pitchFamily="18" charset="0"/>
              </a:rPr>
              <a:t>Dönem İkamet </a:t>
            </a:r>
            <a:r>
              <a:rPr lang="tr-TR" sz="2400" b="1" dirty="0" smtClean="0">
                <a:solidFill>
                  <a:srgbClr val="E20000"/>
                </a:solidFill>
                <a:latin typeface="Times New Roman" panose="02020603050405020304" pitchFamily="18" charset="0"/>
                <a:cs typeface="Times New Roman" panose="02020603050405020304" pitchFamily="18" charset="0"/>
              </a:rPr>
              <a:t>İzni</a:t>
            </a:r>
            <a:endParaRPr lang="tr-TR" sz="2400" b="1" dirty="0">
              <a:solidFill>
                <a:srgbClr val="E20000"/>
              </a:solidFill>
              <a:latin typeface="Times New Roman" panose="02020603050405020304" pitchFamily="18" charset="0"/>
              <a:cs typeface="Times New Roman" panose="02020603050405020304" pitchFamily="18" charset="0"/>
            </a:endParaRPr>
          </a:p>
          <a:p>
            <a:pPr marL="457200" lvl="1" indent="0" algn="just">
              <a:buNone/>
            </a:pPr>
            <a:r>
              <a:rPr lang="tr-TR" sz="2000" dirty="0" smtClean="0">
                <a:solidFill>
                  <a:srgbClr val="E20000"/>
                </a:solidFill>
                <a:latin typeface="Times New Roman" panose="02020603050405020304" pitchFamily="18" charset="0"/>
                <a:cs typeface="Times New Roman" panose="02020603050405020304" pitchFamily="18" charset="0"/>
              </a:rPr>
              <a:t>1- </a:t>
            </a:r>
            <a:r>
              <a:rPr lang="tr-TR" sz="2000" dirty="0" smtClean="0">
                <a:latin typeface="Times New Roman" panose="02020603050405020304" pitchFamily="18" charset="0"/>
                <a:cs typeface="Times New Roman" panose="02020603050405020304" pitchFamily="18" charset="0"/>
              </a:rPr>
              <a:t>Türkiye </a:t>
            </a:r>
            <a:r>
              <a:rPr lang="tr-TR" sz="2000" dirty="0">
                <a:latin typeface="Times New Roman" panose="02020603050405020304" pitchFamily="18" charset="0"/>
                <a:cs typeface="Times New Roman" panose="02020603050405020304" pitchFamily="18" charset="0"/>
              </a:rPr>
              <a:t>Cumhuriyeti’nin taraf olduğu anlaşmalar ya da öğrenci değişim programları </a:t>
            </a:r>
            <a:r>
              <a:rPr lang="tr-TR" sz="2000" dirty="0" smtClean="0">
                <a:latin typeface="Times New Roman" panose="02020603050405020304" pitchFamily="18" charset="0"/>
                <a:cs typeface="Times New Roman" panose="02020603050405020304" pitchFamily="18" charset="0"/>
              </a:rPr>
              <a:t>kapsamında Üniversitemizde eğitim </a:t>
            </a:r>
            <a:r>
              <a:rPr lang="tr-TR" sz="2000" dirty="0">
                <a:latin typeface="Times New Roman" panose="02020603050405020304" pitchFamily="18" charset="0"/>
                <a:cs typeface="Times New Roman" panose="02020603050405020304" pitchFamily="18" charset="0"/>
              </a:rPr>
              <a:t>veya benzeri amaçlarla gelecekler (ERASMUS, MEVLANA, Avrupa Gönüllü Hizmeti vb.) </a:t>
            </a:r>
            <a:r>
              <a:rPr lang="tr-TR" sz="2000" dirty="0" smtClean="0">
                <a:latin typeface="Times New Roman" panose="02020603050405020304" pitchFamily="18" charset="0"/>
                <a:cs typeface="Times New Roman" panose="02020603050405020304" pitchFamily="18" charset="0"/>
              </a:rPr>
              <a:t>       </a:t>
            </a:r>
          </a:p>
          <a:p>
            <a:pPr marL="457200" lvl="1" indent="0" algn="just">
              <a:buNone/>
            </a:pPr>
            <a:r>
              <a:rPr lang="tr-TR" sz="2000" dirty="0" smtClean="0">
                <a:solidFill>
                  <a:srgbClr val="E20000"/>
                </a:solidFill>
                <a:latin typeface="Times New Roman" panose="02020603050405020304" pitchFamily="18" charset="0"/>
                <a:cs typeface="Times New Roman" panose="02020603050405020304" pitchFamily="18" charset="0"/>
              </a:rPr>
              <a:t>2-</a:t>
            </a:r>
            <a:r>
              <a:rPr lang="tr-TR" sz="2000" dirty="0" smtClean="0">
                <a:latin typeface="Times New Roman" panose="02020603050405020304" pitchFamily="18" charset="0"/>
                <a:cs typeface="Times New Roman" panose="02020603050405020304" pitchFamily="18" charset="0"/>
              </a:rPr>
              <a:t>Türkçe </a:t>
            </a:r>
            <a:r>
              <a:rPr lang="tr-TR" sz="2000" dirty="0">
                <a:latin typeface="Times New Roman" panose="02020603050405020304" pitchFamily="18" charset="0"/>
                <a:cs typeface="Times New Roman" panose="02020603050405020304" pitchFamily="18" charset="0"/>
              </a:rPr>
              <a:t>öğrenme kursuna katılacaklar</a:t>
            </a:r>
          </a:p>
          <a:p>
            <a:pPr marL="457200" lvl="1" indent="0" algn="just">
              <a:buNone/>
            </a:pPr>
            <a:r>
              <a:rPr lang="tr-TR" sz="2000" dirty="0" smtClean="0">
                <a:solidFill>
                  <a:srgbClr val="E20000"/>
                </a:solidFill>
                <a:latin typeface="Times New Roman" panose="02020603050405020304" pitchFamily="18" charset="0"/>
                <a:cs typeface="Times New Roman" panose="02020603050405020304" pitchFamily="18" charset="0"/>
              </a:rPr>
              <a:t>3-</a:t>
            </a:r>
            <a:r>
              <a:rPr lang="tr-TR" sz="2000" dirty="0" smtClean="0">
                <a:latin typeface="Times New Roman" panose="02020603050405020304" pitchFamily="18" charset="0"/>
                <a:cs typeface="Times New Roman" panose="02020603050405020304" pitchFamily="18" charset="0"/>
              </a:rPr>
              <a:t> Kamu </a:t>
            </a:r>
            <a:r>
              <a:rPr lang="tr-TR" sz="2000" dirty="0">
                <a:latin typeface="Times New Roman" panose="02020603050405020304" pitchFamily="18" charset="0"/>
                <a:cs typeface="Times New Roman" panose="02020603050405020304" pitchFamily="18" charset="0"/>
              </a:rPr>
              <a:t>kurumları aracılığıyla Türkiye’de eğitim, araştırma, staj ve kurslara katılacaklar</a:t>
            </a:r>
          </a:p>
          <a:p>
            <a:pPr marL="457200" lvl="1" indent="0" algn="just">
              <a:buNone/>
            </a:pPr>
            <a:r>
              <a:rPr lang="tr-TR" sz="2000" dirty="0" smtClean="0">
                <a:solidFill>
                  <a:srgbClr val="E20000"/>
                </a:solidFill>
                <a:latin typeface="Times New Roman" panose="02020603050405020304" pitchFamily="18" charset="0"/>
                <a:cs typeface="Times New Roman" panose="02020603050405020304" pitchFamily="18" charset="0"/>
              </a:rPr>
              <a:t>4-</a:t>
            </a:r>
            <a:r>
              <a:rPr lang="tr-TR" sz="2000" dirty="0" smtClean="0">
                <a:latin typeface="Times New Roman" panose="02020603050405020304" pitchFamily="18" charset="0"/>
                <a:cs typeface="Times New Roman" panose="02020603050405020304" pitchFamily="18" charset="0"/>
              </a:rPr>
              <a:t> Türkiye’de </a:t>
            </a:r>
            <a:r>
              <a:rPr lang="tr-TR" sz="2000" dirty="0">
                <a:latin typeface="Times New Roman" panose="02020603050405020304" pitchFamily="18" charset="0"/>
                <a:cs typeface="Times New Roman" panose="02020603050405020304" pitchFamily="18" charset="0"/>
              </a:rPr>
              <a:t>yükseköğrenimini tamamlayanlardan mezuniyet tarihinden itibaren altı ay içinde müracaat edenler (doktora sonrası ülkemizde kalmak isteyen yabancılara kısa dönem ikamet izni düzenlenir)</a:t>
            </a:r>
          </a:p>
          <a:p>
            <a:pPr marL="457200" lvl="1" indent="0" algn="just">
              <a:buNone/>
            </a:pPr>
            <a:r>
              <a:rPr lang="tr-TR" sz="2000" dirty="0" smtClean="0">
                <a:solidFill>
                  <a:srgbClr val="E20000"/>
                </a:solidFill>
                <a:latin typeface="Times New Roman" panose="02020603050405020304" pitchFamily="18" charset="0"/>
                <a:cs typeface="Times New Roman" panose="02020603050405020304" pitchFamily="18" charset="0"/>
              </a:rPr>
              <a:t>5-</a:t>
            </a:r>
            <a:r>
              <a:rPr lang="tr-TR" sz="2000" dirty="0" smtClean="0">
                <a:latin typeface="Times New Roman" panose="02020603050405020304" pitchFamily="18" charset="0"/>
                <a:cs typeface="Times New Roman" panose="02020603050405020304" pitchFamily="18" charset="0"/>
              </a:rPr>
              <a:t> En </a:t>
            </a:r>
            <a:r>
              <a:rPr lang="tr-TR" sz="2000" dirty="0">
                <a:latin typeface="Times New Roman" panose="02020603050405020304" pitchFamily="18" charset="0"/>
                <a:cs typeface="Times New Roman" panose="02020603050405020304" pitchFamily="18" charset="0"/>
              </a:rPr>
              <a:t>fazla iki yıllık sürelerle düzenlenir.</a:t>
            </a:r>
          </a:p>
          <a:p>
            <a:pPr marL="0" indent="0">
              <a:buNone/>
              <a:defRPr/>
            </a:pPr>
            <a:endParaRPr lang="en-US" dirty="0"/>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Dikdörtgen 3"/>
          <p:cNvSpPr/>
          <p:nvPr/>
        </p:nvSpPr>
        <p:spPr>
          <a:xfrm>
            <a:off x="666308" y="152401"/>
            <a:ext cx="2610291" cy="646331"/>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endParaRPr lang="tr-TR" sz="1200" spc="50" dirty="0" smtClean="0">
              <a:ln w="0"/>
              <a:solidFill>
                <a:schemeClr val="bg2"/>
              </a:solidFill>
              <a:effectLst>
                <a:innerShdw blurRad="63500" dist="50800" dir="13500000">
                  <a:srgbClr val="000000">
                    <a:alpha val="50000"/>
                  </a:srgbClr>
                </a:innerShdw>
              </a:effectLst>
              <a:latin typeface="Times New Roman" pitchFamily="18" charset="0"/>
              <a:cs typeface="Times New Roman" pitchFamily="18" charset="0"/>
            </a:endParaRPr>
          </a:p>
          <a:p>
            <a:pPr algn="ct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 Öğrenci Ofisi</a:t>
            </a:r>
            <a:endPar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endParaRPr>
          </a:p>
        </p:txBody>
      </p:sp>
      <p:sp>
        <p:nvSpPr>
          <p:cNvPr id="13" name="Content Placeholder 2"/>
          <p:cNvSpPr>
            <a:spLocks noGrp="1"/>
          </p:cNvSpPr>
          <p:nvPr>
            <p:ph idx="1"/>
          </p:nvPr>
        </p:nvSpPr>
        <p:spPr>
          <a:xfrm>
            <a:off x="304800" y="914400"/>
            <a:ext cx="8534400" cy="5178425"/>
          </a:xfrm>
          <a:noFill/>
          <a:ln>
            <a:solidFill>
              <a:srgbClr val="FF0000"/>
            </a:solidFill>
          </a:ln>
          <a:effectLst>
            <a:glow rad="101600">
              <a:schemeClr val="accent3">
                <a:satMod val="175000"/>
                <a:alpha val="40000"/>
              </a:schemeClr>
            </a:glow>
          </a:effectLst>
        </p:spPr>
        <p:txBody>
          <a:bodyPr/>
          <a:lstStyle/>
          <a:p>
            <a:pPr marL="457200" lvl="1" indent="0" algn="just">
              <a:buNone/>
            </a:pPr>
            <a:r>
              <a:rPr lang="tr-TR" sz="1600" b="1" dirty="0" smtClean="0">
                <a:latin typeface="Times New Roman" panose="02020603050405020304" pitchFamily="18" charset="0"/>
                <a:cs typeface="Times New Roman" panose="02020603050405020304" pitchFamily="18" charset="0"/>
              </a:rPr>
              <a:t>		</a:t>
            </a:r>
            <a:r>
              <a:rPr lang="tr-TR" sz="2400" b="1" dirty="0" smtClean="0">
                <a:solidFill>
                  <a:srgbClr val="E20000"/>
                </a:solidFill>
                <a:latin typeface="Times New Roman" panose="02020603050405020304" pitchFamily="18" charset="0"/>
                <a:cs typeface="Times New Roman" panose="02020603050405020304" pitchFamily="18" charset="0"/>
              </a:rPr>
              <a:t>İkamet İzni Harç ve Belge Bedeli</a:t>
            </a:r>
          </a:p>
          <a:p>
            <a:pPr marL="0" indent="0" algn="just">
              <a:buNone/>
            </a:pPr>
            <a:r>
              <a:rPr lang="tr-TR" sz="2000" dirty="0" smtClean="0">
                <a:solidFill>
                  <a:srgbClr val="E20000"/>
                </a:solidFill>
                <a:latin typeface="Times New Roman" panose="02020603050405020304" pitchFamily="18" charset="0"/>
                <a:cs typeface="Times New Roman" panose="02020603050405020304" pitchFamily="18" charset="0"/>
              </a:rPr>
              <a:t>1-</a:t>
            </a:r>
            <a:r>
              <a:rPr lang="tr-TR" sz="2000" dirty="0" smtClean="0">
                <a:latin typeface="Times New Roman" panose="02020603050405020304" pitchFamily="18" charset="0"/>
                <a:cs typeface="Times New Roman" panose="02020603050405020304" pitchFamily="18" charset="0"/>
              </a:rPr>
              <a:t> İkamet </a:t>
            </a:r>
            <a:r>
              <a:rPr lang="tr-TR" sz="2000" dirty="0">
                <a:latin typeface="Times New Roman" panose="02020603050405020304" pitchFamily="18" charset="0"/>
                <a:cs typeface="Times New Roman" panose="02020603050405020304" pitchFamily="18" charset="0"/>
              </a:rPr>
              <a:t>izni harç bedeli 492 sayılı Harçlar Kanunu kapsamında, 01.04.2011 tarihinde mütekabiliyet esası uyarınca belirlenen miktar üzerinden tahsil edilir.</a:t>
            </a:r>
          </a:p>
          <a:p>
            <a:pPr marL="0" indent="0" algn="just">
              <a:buNone/>
            </a:pPr>
            <a:r>
              <a:rPr lang="tr-TR" sz="2000" dirty="0" smtClean="0">
                <a:solidFill>
                  <a:srgbClr val="E20000"/>
                </a:solidFill>
                <a:latin typeface="Times New Roman" panose="02020603050405020304" pitchFamily="18" charset="0"/>
                <a:cs typeface="Times New Roman" panose="02020603050405020304" pitchFamily="18" charset="0"/>
              </a:rPr>
              <a:t>2-</a:t>
            </a:r>
            <a:r>
              <a:rPr lang="tr-TR" sz="2000" dirty="0" smtClean="0">
                <a:latin typeface="Times New Roman" panose="02020603050405020304" pitchFamily="18" charset="0"/>
                <a:cs typeface="Times New Roman" panose="02020603050405020304" pitchFamily="18" charset="0"/>
              </a:rPr>
              <a:t> İkamet </a:t>
            </a:r>
            <a:r>
              <a:rPr lang="tr-TR" sz="2000" dirty="0">
                <a:latin typeface="Times New Roman" panose="02020603050405020304" pitchFamily="18" charset="0"/>
                <a:cs typeface="Times New Roman" panose="02020603050405020304" pitchFamily="18" charset="0"/>
              </a:rPr>
              <a:t>izni belge bedeli için tahsil edilen miktar ise her yıl Maliye Bakanlığınca belirlenir. Belge bedelinden herhangi bir ülke vatandaşı için muafiyet söz konusu olmamakla birlikte, </a:t>
            </a:r>
            <a:r>
              <a:rPr lang="tr-TR" sz="2000" dirty="0" smtClean="0">
                <a:latin typeface="Times New Roman" panose="02020603050405020304" pitchFamily="18" charset="0"/>
                <a:cs typeface="Times New Roman" panose="02020603050405020304" pitchFamily="18" charset="0"/>
              </a:rPr>
              <a:t>ikamet </a:t>
            </a:r>
            <a:r>
              <a:rPr lang="tr-TR" sz="2000" dirty="0">
                <a:latin typeface="Times New Roman" panose="02020603050405020304" pitchFamily="18" charset="0"/>
                <a:cs typeface="Times New Roman" panose="02020603050405020304" pitchFamily="18" charset="0"/>
              </a:rPr>
              <a:t>izni belge bedelleri 2017 yılı itibariyle </a:t>
            </a:r>
            <a:r>
              <a:rPr lang="tr-TR" sz="2000" b="1" dirty="0">
                <a:latin typeface="Times New Roman" panose="02020603050405020304" pitchFamily="18" charset="0"/>
                <a:cs typeface="Times New Roman" panose="02020603050405020304" pitchFamily="18" charset="0"/>
              </a:rPr>
              <a:t>63 TL </a:t>
            </a:r>
            <a:r>
              <a:rPr lang="tr-TR" sz="2000" dirty="0">
                <a:latin typeface="Times New Roman" panose="02020603050405020304" pitchFamily="18" charset="0"/>
                <a:cs typeface="Times New Roman" panose="02020603050405020304" pitchFamily="18" charset="0"/>
              </a:rPr>
              <a:t>olarak belirlenmiştir.</a:t>
            </a:r>
          </a:p>
          <a:p>
            <a:pPr marL="0" indent="0" algn="just">
              <a:buNone/>
            </a:pPr>
            <a:r>
              <a:rPr lang="tr-TR" sz="2000" dirty="0" smtClean="0">
                <a:solidFill>
                  <a:srgbClr val="E20000"/>
                </a:solidFill>
                <a:latin typeface="Times New Roman" panose="02020603050405020304" pitchFamily="18" charset="0"/>
                <a:cs typeface="Times New Roman" panose="02020603050405020304" pitchFamily="18" charset="0"/>
              </a:rPr>
              <a:t>3-</a:t>
            </a:r>
            <a:r>
              <a:rPr lang="tr-TR" sz="2000" dirty="0" smtClean="0">
                <a:latin typeface="Times New Roman" panose="02020603050405020304" pitchFamily="18" charset="0"/>
                <a:cs typeface="Times New Roman" panose="02020603050405020304" pitchFamily="18" charset="0"/>
              </a:rPr>
              <a:t> Öğrenci </a:t>
            </a:r>
            <a:r>
              <a:rPr lang="tr-TR" sz="2000" dirty="0">
                <a:latin typeface="Times New Roman" panose="02020603050405020304" pitchFamily="18" charset="0"/>
                <a:cs typeface="Times New Roman" panose="02020603050405020304" pitchFamily="18" charset="0"/>
              </a:rPr>
              <a:t>ikamet izni müracaatında bulunan ve diğer ikamet izni türlerinden biri ile ülkemizde kalıyor olsa bile ülkemizde öğrenim gören yabancılar, 492 sayılı Kanunun 88 </a:t>
            </a:r>
            <a:r>
              <a:rPr lang="tr-TR" sz="2000" dirty="0" err="1" smtClean="0">
                <a:latin typeface="Times New Roman" panose="02020603050405020304" pitchFamily="18" charset="0"/>
                <a:cs typeface="Times New Roman" panose="02020603050405020304" pitchFamily="18" charset="0"/>
              </a:rPr>
              <a:t>nci</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maddesine göre ikamet izni harcından muaftır.</a:t>
            </a:r>
          </a:p>
          <a:p>
            <a:pPr marL="0" indent="0" algn="just">
              <a:buNone/>
            </a:pPr>
            <a:r>
              <a:rPr lang="tr-TR" sz="2000" dirty="0" smtClean="0">
                <a:solidFill>
                  <a:srgbClr val="E20000"/>
                </a:solidFill>
                <a:latin typeface="Times New Roman" panose="02020603050405020304" pitchFamily="18" charset="0"/>
                <a:cs typeface="Times New Roman" panose="02020603050405020304" pitchFamily="18" charset="0"/>
              </a:rPr>
              <a:t>4-</a:t>
            </a:r>
            <a:r>
              <a:rPr lang="tr-TR" sz="2000" dirty="0" smtClean="0">
                <a:latin typeface="Times New Roman" panose="02020603050405020304" pitchFamily="18" charset="0"/>
                <a:cs typeface="Times New Roman" panose="02020603050405020304" pitchFamily="18" charset="0"/>
              </a:rPr>
              <a:t> ERASMUS </a:t>
            </a:r>
            <a:r>
              <a:rPr lang="tr-TR" sz="2000" dirty="0">
                <a:latin typeface="Times New Roman" panose="02020603050405020304" pitchFamily="18" charset="0"/>
                <a:cs typeface="Times New Roman" panose="02020603050405020304" pitchFamily="18" charset="0"/>
              </a:rPr>
              <a:t>vb. değişim programları çerçevesinde Türk fakülte ve okullarında okuyan yabancı öğrencilere ikamet izni 88/(a) ‘ya göre harçsız düzenlenir.</a:t>
            </a:r>
          </a:p>
          <a:p>
            <a:pPr marL="0" indent="0">
              <a:buNone/>
            </a:pPr>
            <a:r>
              <a:rPr lang="tr-TR" sz="2000" dirty="0" smtClean="0">
                <a:solidFill>
                  <a:srgbClr val="E20000"/>
                </a:solidFill>
                <a:latin typeface="Times New Roman" panose="02020603050405020304" pitchFamily="18" charset="0"/>
                <a:cs typeface="Times New Roman" panose="02020603050405020304" pitchFamily="18" charset="0"/>
              </a:rPr>
              <a:t>5-</a:t>
            </a:r>
            <a:r>
              <a:rPr lang="tr-TR" sz="2000" dirty="0" smtClean="0">
                <a:latin typeface="Times New Roman" panose="02020603050405020304" pitchFamily="18" charset="0"/>
                <a:cs typeface="Times New Roman" panose="02020603050405020304" pitchFamily="18" charset="0"/>
              </a:rPr>
              <a:t> 492 </a:t>
            </a:r>
            <a:r>
              <a:rPr lang="tr-TR" sz="2000" dirty="0">
                <a:latin typeface="Times New Roman" panose="02020603050405020304" pitchFamily="18" charset="0"/>
                <a:cs typeface="Times New Roman" panose="02020603050405020304" pitchFamily="18" charset="0"/>
              </a:rPr>
              <a:t>sayılı Kanunun 88 inci maddesinin (c) bendine göre … resmi müesseseler tarafından istihdam edilen profesör ve uzmanlarla iş sahibi olmayan eş ve çocukları ikamet izni harcından muaftır.</a:t>
            </a:r>
          </a:p>
          <a:p>
            <a:pPr marL="0" indent="0">
              <a:buNone/>
            </a:pPr>
            <a:endParaRPr lang="en-US" sz="2400"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8600" y="1295400"/>
            <a:ext cx="8686800" cy="4114800"/>
          </a:xfrm>
          <a:noFill/>
          <a:ln>
            <a:solidFill>
              <a:srgbClr val="E20000"/>
            </a:solidFill>
          </a:ln>
          <a:effectLst>
            <a:glow rad="139700">
              <a:schemeClr val="accent3">
                <a:satMod val="175000"/>
                <a:alpha val="40000"/>
              </a:schemeClr>
            </a:glow>
          </a:effectLst>
        </p:spPr>
        <p:txBody>
          <a:bodyPr/>
          <a:lstStyle/>
          <a:p>
            <a:pPr marL="0" indent="0" algn="ctr">
              <a:buNone/>
            </a:pPr>
            <a:r>
              <a:rPr lang="tr-TR" sz="6600" b="1" dirty="0" smtClean="0">
                <a:solidFill>
                  <a:srgbClr val="0070C0"/>
                </a:solidFill>
                <a:latin typeface="Times New Roman" pitchFamily="18" charset="0"/>
                <a:cs typeface="Times New Roman" pitchFamily="18" charset="0"/>
              </a:rPr>
              <a:t>İKAMET </a:t>
            </a:r>
            <a:r>
              <a:rPr lang="tr-TR" sz="6600" b="1" dirty="0">
                <a:solidFill>
                  <a:srgbClr val="0070C0"/>
                </a:solidFill>
                <a:latin typeface="Times New Roman" pitchFamily="18" charset="0"/>
                <a:cs typeface="Times New Roman" pitchFamily="18" charset="0"/>
              </a:rPr>
              <a:t>İZİN </a:t>
            </a:r>
            <a:r>
              <a:rPr lang="tr-TR" sz="6600" b="1" dirty="0" smtClean="0">
                <a:solidFill>
                  <a:srgbClr val="0070C0"/>
                </a:solidFill>
                <a:latin typeface="Times New Roman" pitchFamily="18" charset="0"/>
                <a:cs typeface="Times New Roman" pitchFamily="18" charset="0"/>
              </a:rPr>
              <a:t>BAŞVURUSUNDA </a:t>
            </a:r>
            <a:r>
              <a:rPr lang="tr-TR" sz="6600" b="1" dirty="0">
                <a:solidFill>
                  <a:srgbClr val="0070C0"/>
                </a:solidFill>
                <a:latin typeface="Times New Roman" pitchFamily="18" charset="0"/>
                <a:cs typeface="Times New Roman" pitchFamily="18" charset="0"/>
              </a:rPr>
              <a:t>YAPILACAK İŞLEMLER</a:t>
            </a:r>
          </a:p>
          <a:p>
            <a:pPr marL="0" indent="0">
              <a:buNone/>
            </a:pPr>
            <a:endParaRPr lang="tr-TR" dirty="0"/>
          </a:p>
        </p:txBody>
      </p:sp>
      <p:sp>
        <p:nvSpPr>
          <p:cNvPr id="4" name="Slayt Numarası Yer Tutucusu 3"/>
          <p:cNvSpPr>
            <a:spLocks noGrp="1"/>
          </p:cNvSpPr>
          <p:nvPr>
            <p:ph type="sldNum" sz="quarter" idx="12"/>
          </p:nvPr>
        </p:nvSpPr>
        <p:spPr/>
        <p:txBody>
          <a:bodyPr/>
          <a:lstStyle/>
          <a:p>
            <a:pPr>
              <a:defRPr/>
            </a:pPr>
            <a:fld id="{FF7EDDB9-2629-4794-A41E-4A65C2C78B4A}" type="slidenum">
              <a:rPr lang="tr-TR" smtClean="0"/>
              <a:pPr>
                <a:defRPr/>
              </a:pPr>
              <a:t>2</a:t>
            </a:fld>
            <a:endParaRPr lang="tr-TR"/>
          </a:p>
        </p:txBody>
      </p:sp>
      <p:sp>
        <p:nvSpPr>
          <p:cNvPr id="7" name="Dikdörtgen 6"/>
          <p:cNvSpPr/>
          <p:nvPr/>
        </p:nvSpPr>
        <p:spPr>
          <a:xfrm>
            <a:off x="678025" y="304800"/>
            <a:ext cx="2316660" cy="461665"/>
          </a:xfrm>
          <a:prstGeom prst="rect">
            <a:avLst/>
          </a:prstGeom>
          <a:noFill/>
        </p:spPr>
        <p:txBody>
          <a:bodyPr wrap="none" lIns="91440" tIns="45720" rIns="91440" bIns="45720">
            <a:spAutoFit/>
          </a:bodyPr>
          <a:lstStyle/>
          <a:p>
            <a:pPr algn="ctr"/>
            <a:r>
              <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a:t>
            </a:r>
            <a:r>
              <a:rPr lang="tr-TR" sz="1200" b="1"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 Öğrenci Ofisi</a:t>
            </a:r>
          </a:p>
        </p:txBody>
      </p:sp>
    </p:spTree>
    <p:extLst>
      <p:ext uri="{BB962C8B-B14F-4D97-AF65-F5344CB8AC3E}">
        <p14:creationId xmlns:p14="http://schemas.microsoft.com/office/powerpoint/2010/main" val="2531758468"/>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052" name="Rectangle 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053" name="Rectangle 5"/>
          <p:cNvSpPr>
            <a:spLocks noChangeArrowheads="1"/>
          </p:cNvSpPr>
          <p:nvPr/>
        </p:nvSpPr>
        <p:spPr bwMode="auto">
          <a:xfrm>
            <a:off x="0" y="2514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Dikdörtgen 2"/>
          <p:cNvSpPr/>
          <p:nvPr/>
        </p:nvSpPr>
        <p:spPr>
          <a:xfrm>
            <a:off x="678025" y="304800"/>
            <a:ext cx="2316660" cy="461665"/>
          </a:xfrm>
          <a:prstGeom prst="rect">
            <a:avLst/>
          </a:prstGeom>
          <a:noFill/>
        </p:spPr>
        <p:txBody>
          <a:bodyPr wrap="none" lIns="91440" tIns="45720" rIns="91440" bIns="45720">
            <a:spAutoFit/>
          </a:bodyPr>
          <a:lstStyle/>
          <a:p>
            <a:pPr algn="ctr"/>
            <a:r>
              <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a:t>
            </a:r>
            <a:r>
              <a:rPr lang="tr-TR" sz="1200" b="1"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 Öğrenci Ofisi</a:t>
            </a:r>
          </a:p>
        </p:txBody>
      </p:sp>
      <p:sp>
        <p:nvSpPr>
          <p:cNvPr id="12" name="Başlık 1"/>
          <p:cNvSpPr txBox="1">
            <a:spLocks/>
          </p:cNvSpPr>
          <p:nvPr/>
        </p:nvSpPr>
        <p:spPr>
          <a:xfrm>
            <a:off x="1836355" y="766465"/>
            <a:ext cx="5631245" cy="452734"/>
          </a:xfrm>
          <a:prstGeom prst="rect">
            <a:avLst/>
          </a:prstGeom>
          <a:solidFill>
            <a:schemeClr val="accent6">
              <a:lumMod val="40000"/>
              <a:lumOff val="60000"/>
            </a:schemeClr>
          </a:solidFill>
          <a:effectLst>
            <a:glow rad="139700">
              <a:schemeClr val="accent3">
                <a:satMod val="175000"/>
                <a:alpha val="40000"/>
              </a:schemeClr>
            </a:glow>
          </a:effectLst>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tr-TR" sz="28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İKAMET İZNİ BAŞVURULARI</a:t>
            </a:r>
            <a:endParaRPr lang="tr-TR" sz="2800" b="1" kern="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3" name="Content Placeholder 2"/>
          <p:cNvSpPr txBox="1">
            <a:spLocks/>
          </p:cNvSpPr>
          <p:nvPr/>
        </p:nvSpPr>
        <p:spPr>
          <a:xfrm>
            <a:off x="533400" y="1600200"/>
            <a:ext cx="8153400" cy="4495800"/>
          </a:xfrm>
          <a:prstGeom prst="rect">
            <a:avLst/>
          </a:prstGeom>
          <a:noFill/>
          <a:effectLst>
            <a:glow rad="139700">
              <a:schemeClr val="accent2">
                <a:satMod val="175000"/>
                <a:alpha val="40000"/>
              </a:schemeClr>
            </a:glow>
          </a:effec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defRPr/>
            </a:pPr>
            <a:r>
              <a:rPr lang="tr-TR" sz="2800" b="1" dirty="0" smtClean="0">
                <a:solidFill>
                  <a:srgbClr val="FF0000"/>
                </a:solidFill>
                <a:latin typeface="Times New Roman" pitchFamily="18" charset="0"/>
                <a:cs typeface="Times New Roman" pitchFamily="18" charset="0"/>
              </a:rPr>
              <a:t>1. grup; </a:t>
            </a:r>
            <a:r>
              <a:rPr lang="tr-TR" sz="2800" kern="0" dirty="0" smtClean="0">
                <a:latin typeface="Times New Roman" pitchFamily="18" charset="0"/>
                <a:cs typeface="Times New Roman" pitchFamily="18" charset="0"/>
              </a:rPr>
              <a:t>Ön Lisans, Lisans, Yüksek Lisans ve </a:t>
            </a:r>
            <a:br>
              <a:rPr lang="tr-TR" sz="2800" kern="0" dirty="0" smtClean="0">
                <a:latin typeface="Times New Roman" pitchFamily="18" charset="0"/>
                <a:cs typeface="Times New Roman" pitchFamily="18" charset="0"/>
              </a:rPr>
            </a:br>
            <a:r>
              <a:rPr lang="tr-TR" sz="2800" kern="0" dirty="0" smtClean="0">
                <a:latin typeface="Times New Roman" pitchFamily="18" charset="0"/>
                <a:cs typeface="Times New Roman" pitchFamily="18" charset="0"/>
              </a:rPr>
              <a:t>Doktora Öğrencilerinin işlemleri</a:t>
            </a:r>
            <a:r>
              <a:rPr lang="tr-TR" sz="2800" dirty="0" smtClean="0">
                <a:latin typeface="Times New Roman" pitchFamily="18" charset="0"/>
                <a:cs typeface="Times New Roman" pitchFamily="18" charset="0"/>
              </a:rPr>
              <a:t> </a:t>
            </a:r>
          </a:p>
          <a:p>
            <a:pPr algn="just">
              <a:defRPr/>
            </a:pPr>
            <a:endParaRPr lang="tr-TR" sz="2800" b="1" dirty="0" smtClean="0">
              <a:solidFill>
                <a:srgbClr val="FF0000"/>
              </a:solidFill>
              <a:latin typeface="Times New Roman" pitchFamily="18" charset="0"/>
              <a:cs typeface="Times New Roman" pitchFamily="18" charset="0"/>
            </a:endParaRPr>
          </a:p>
          <a:p>
            <a:pPr algn="just">
              <a:defRPr/>
            </a:pPr>
            <a:r>
              <a:rPr lang="tr-TR" sz="2800" b="1" dirty="0" smtClean="0">
                <a:solidFill>
                  <a:srgbClr val="FF0000"/>
                </a:solidFill>
                <a:latin typeface="Times New Roman" pitchFamily="18" charset="0"/>
                <a:cs typeface="Times New Roman" pitchFamily="18" charset="0"/>
              </a:rPr>
              <a:t>2. grup; </a:t>
            </a:r>
            <a:r>
              <a:rPr lang="tr-TR" sz="2800" dirty="0" smtClean="0">
                <a:latin typeface="Times New Roman" pitchFamily="18" charset="0"/>
                <a:cs typeface="Times New Roman" pitchFamily="18" charset="0"/>
              </a:rPr>
              <a:t>Üniversitelerimiz bünyesinde görev yapmakta olan araştırmacı ve akademisyenlerin yabancı eş ve çocuklarının işlemleri,</a:t>
            </a:r>
          </a:p>
          <a:p>
            <a:pPr algn="just">
              <a:defRPr/>
            </a:pPr>
            <a:endParaRPr lang="tr-TR" sz="2800" b="1" dirty="0" smtClean="0">
              <a:solidFill>
                <a:srgbClr val="FF0000"/>
              </a:solidFill>
              <a:latin typeface="Times New Roman" pitchFamily="18" charset="0"/>
              <a:cs typeface="Times New Roman" pitchFamily="18" charset="0"/>
            </a:endParaRPr>
          </a:p>
          <a:p>
            <a:pPr algn="just">
              <a:defRPr/>
            </a:pPr>
            <a:r>
              <a:rPr lang="tr-TR" sz="2800" b="1" dirty="0" smtClean="0">
                <a:solidFill>
                  <a:srgbClr val="FF0000"/>
                </a:solidFill>
                <a:latin typeface="Times New Roman" pitchFamily="18" charset="0"/>
                <a:cs typeface="Times New Roman" pitchFamily="18" charset="0"/>
              </a:rPr>
              <a:t>3. grup; </a:t>
            </a:r>
            <a:r>
              <a:rPr lang="tr-TR" sz="2800" dirty="0" smtClean="0">
                <a:latin typeface="Times New Roman" pitchFamily="18" charset="0"/>
                <a:cs typeface="Times New Roman" pitchFamily="18" charset="0"/>
              </a:rPr>
              <a:t>Doktora yapan yabancıların eş ve çocuklarının işlemleri,</a:t>
            </a:r>
          </a:p>
          <a:p>
            <a:pPr marL="0" indent="0" algn="just">
              <a:buNone/>
              <a:defRPr/>
            </a:pPr>
            <a:endParaRPr lang="en-US" sz="28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Dikdörtgen 1"/>
          <p:cNvSpPr/>
          <p:nvPr/>
        </p:nvSpPr>
        <p:spPr>
          <a:xfrm>
            <a:off x="703211" y="304800"/>
            <a:ext cx="2316660"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 Öğrenci Ofisi</a:t>
            </a:r>
          </a:p>
        </p:txBody>
      </p:sp>
      <p:sp>
        <p:nvSpPr>
          <p:cNvPr id="5" name="Başlık 1"/>
          <p:cNvSpPr>
            <a:spLocks noGrp="1"/>
          </p:cNvSpPr>
          <p:nvPr>
            <p:ph type="title"/>
          </p:nvPr>
        </p:nvSpPr>
        <p:spPr>
          <a:xfrm>
            <a:off x="1447800" y="838200"/>
            <a:ext cx="6400800" cy="914400"/>
          </a:xfrm>
          <a:solidFill>
            <a:schemeClr val="accent6">
              <a:lumMod val="40000"/>
              <a:lumOff val="60000"/>
            </a:schemeClr>
          </a:solidFill>
          <a:effectLst>
            <a:glow rad="139700">
              <a:schemeClr val="accent3">
                <a:satMod val="175000"/>
                <a:alpha val="40000"/>
              </a:schemeClr>
            </a:glow>
          </a:effectLst>
        </p:spPr>
        <p:txBody>
          <a:bodyPr>
            <a:noAutofit/>
          </a:bodyPr>
          <a:lstStyle/>
          <a:p>
            <a:pPr>
              <a:defRPr/>
            </a:pPr>
            <a:r>
              <a:rPr lang="tr-TR" sz="28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1. Grup: </a:t>
            </a:r>
            <a:r>
              <a:rPr lang="tr-TR" sz="24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Ön Lisans</a:t>
            </a:r>
            <a:r>
              <a:rPr lang="tr-TR" sz="2400" b="1" kern="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Lisans, Yüksek Lisans ve </a:t>
            </a:r>
            <a:r>
              <a:rPr lang="tr-TR" sz="24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r>
            <a:br>
              <a:rPr lang="tr-TR" sz="24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br>
            <a:r>
              <a:rPr lang="tr-TR" sz="24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Doktora </a:t>
            </a:r>
            <a:r>
              <a:rPr lang="tr-TR" sz="2400" b="1" kern="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Öğrencilerinin </a:t>
            </a:r>
            <a:r>
              <a:rPr lang="tr-TR" sz="24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işlemleri</a:t>
            </a:r>
            <a:endParaRPr lang="tr-TR" sz="2400" b="1" kern="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Content Placeholder 2"/>
          <p:cNvSpPr>
            <a:spLocks noGrp="1"/>
          </p:cNvSpPr>
          <p:nvPr>
            <p:ph idx="1"/>
          </p:nvPr>
        </p:nvSpPr>
        <p:spPr>
          <a:xfrm>
            <a:off x="593725" y="2057400"/>
            <a:ext cx="8229600" cy="4114800"/>
          </a:xfrm>
          <a:noFill/>
          <a:effectLst>
            <a:glow rad="139700">
              <a:schemeClr val="accent2">
                <a:satMod val="175000"/>
                <a:alpha val="40000"/>
              </a:schemeClr>
            </a:glow>
          </a:effectLst>
        </p:spPr>
        <p:txBody>
          <a:bodyPr/>
          <a:lstStyle/>
          <a:p>
            <a:pPr marL="0" indent="0" algn="just">
              <a:buNone/>
              <a:defRPr/>
            </a:pPr>
            <a:r>
              <a:rPr lang="tr-TR" sz="2800" dirty="0" smtClean="0">
                <a:solidFill>
                  <a:srgbClr val="FF0000"/>
                </a:solidFill>
                <a:latin typeface="Times New Roman" pitchFamily="18" charset="0"/>
                <a:cs typeface="Times New Roman" pitchFamily="18" charset="0"/>
              </a:rPr>
              <a:t>1-</a:t>
            </a:r>
            <a:r>
              <a:rPr lang="tr-TR" sz="2800" dirty="0" smtClean="0">
                <a:latin typeface="Times New Roman" pitchFamily="18" charset="0"/>
                <a:cs typeface="Times New Roman" pitchFamily="18" charset="0"/>
              </a:rPr>
              <a:t> İlk olarak öğrenci okul kaydını yaptıracaktır.</a:t>
            </a:r>
          </a:p>
          <a:p>
            <a:pPr marL="0" indent="0" algn="just">
              <a:buNone/>
              <a:defRPr/>
            </a:pPr>
            <a:r>
              <a:rPr lang="tr-TR" sz="2800" dirty="0" smtClean="0">
                <a:solidFill>
                  <a:srgbClr val="FF0000"/>
                </a:solidFill>
                <a:latin typeface="Times New Roman" pitchFamily="18" charset="0"/>
                <a:cs typeface="Times New Roman" pitchFamily="18" charset="0"/>
              </a:rPr>
              <a:t>2-</a:t>
            </a:r>
            <a:r>
              <a:rPr lang="tr-TR" sz="2800" dirty="0" smtClean="0">
                <a:latin typeface="Times New Roman" pitchFamily="18" charset="0"/>
                <a:cs typeface="Times New Roman" pitchFamily="18" charset="0"/>
              </a:rPr>
              <a:t> İlgili birim tarafından ikamet izni başvuru süreçleri hakkında öğrenciye bilgi verilecek ve öğrenci </a:t>
            </a:r>
            <a:r>
              <a:rPr lang="tr-TR" sz="2800" b="1" dirty="0" smtClean="0">
                <a:latin typeface="Times New Roman" pitchFamily="18" charset="0"/>
                <a:cs typeface="Times New Roman" pitchFamily="18" charset="0"/>
              </a:rPr>
              <a:t>e-İkamet </a:t>
            </a:r>
            <a:r>
              <a:rPr lang="tr-TR" sz="2800" dirty="0" smtClean="0">
                <a:latin typeface="Times New Roman" pitchFamily="18" charset="0"/>
                <a:cs typeface="Times New Roman" pitchFamily="18" charset="0"/>
              </a:rPr>
              <a:t>sistemine yönlendirecektir. </a:t>
            </a:r>
          </a:p>
          <a:p>
            <a:pPr marL="0" indent="0" algn="just">
              <a:buNone/>
              <a:defRPr/>
            </a:pPr>
            <a:r>
              <a:rPr lang="tr-TR" sz="2800" dirty="0" smtClean="0">
                <a:solidFill>
                  <a:srgbClr val="FF0000"/>
                </a:solidFill>
                <a:latin typeface="Times New Roman" pitchFamily="18" charset="0"/>
                <a:cs typeface="Times New Roman" pitchFamily="18" charset="0"/>
              </a:rPr>
              <a:t>3-</a:t>
            </a:r>
            <a:r>
              <a:rPr lang="tr-TR" sz="2800" dirty="0" smtClean="0">
                <a:latin typeface="Times New Roman" pitchFamily="18" charset="0"/>
                <a:cs typeface="Times New Roman" pitchFamily="18" charset="0"/>
              </a:rPr>
              <a:t> Öğrenci</a:t>
            </a:r>
            <a:r>
              <a:rPr lang="tr-TR" sz="2800" b="1" dirty="0" smtClean="0">
                <a:latin typeface="Times New Roman" pitchFamily="18" charset="0"/>
                <a:cs typeface="Times New Roman" pitchFamily="18" charset="0"/>
              </a:rPr>
              <a:t> e-İkamet</a:t>
            </a:r>
            <a:r>
              <a:rPr lang="tr-TR" sz="2800" dirty="0" smtClean="0">
                <a:latin typeface="Times New Roman" pitchFamily="18" charset="0"/>
                <a:cs typeface="Times New Roman" pitchFamily="18" charset="0"/>
              </a:rPr>
              <a:t> </a:t>
            </a:r>
            <a:r>
              <a:rPr lang="tr-TR" sz="2800" dirty="0">
                <a:latin typeface="Times New Roman" pitchFamily="18" charset="0"/>
                <a:cs typeface="Times New Roman" pitchFamily="18" charset="0"/>
              </a:rPr>
              <a:t>sisteminden </a:t>
            </a:r>
            <a:r>
              <a:rPr lang="tr-TR" sz="2800" dirty="0" smtClean="0">
                <a:latin typeface="Times New Roman" pitchFamily="18" charset="0"/>
                <a:cs typeface="Times New Roman" pitchFamily="18" charset="0"/>
              </a:rPr>
              <a:t>ikamet izni başvurusu yapacaktır.</a:t>
            </a:r>
          </a:p>
          <a:p>
            <a:pPr marL="0" indent="0" algn="just">
              <a:buNone/>
              <a:defRPr/>
            </a:pPr>
            <a:r>
              <a:rPr lang="tr-TR" sz="2800" dirty="0" smtClean="0">
                <a:solidFill>
                  <a:srgbClr val="FF0000"/>
                </a:solidFill>
                <a:latin typeface="Times New Roman" pitchFamily="18" charset="0"/>
                <a:cs typeface="Times New Roman" pitchFamily="18" charset="0"/>
              </a:rPr>
              <a:t>4-</a:t>
            </a:r>
            <a:r>
              <a:rPr lang="tr-TR" sz="2800" dirty="0" smtClean="0">
                <a:latin typeface="Times New Roman" pitchFamily="18" charset="0"/>
                <a:cs typeface="Times New Roman" pitchFamily="18" charset="0"/>
              </a:rPr>
              <a:t> Öğrenci başvuru formunu istenilen diğer belgelerle birlikte ilgili birime teslim edecek. </a:t>
            </a:r>
          </a:p>
          <a:p>
            <a:pPr marL="0" indent="0">
              <a:buNone/>
              <a:defRPr/>
            </a:pPr>
            <a:endParaRPr lang="en-US"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Dikdörtgen 2"/>
          <p:cNvSpPr/>
          <p:nvPr/>
        </p:nvSpPr>
        <p:spPr>
          <a:xfrm>
            <a:off x="518070" y="203316"/>
            <a:ext cx="2316660" cy="461665"/>
          </a:xfrm>
          <a:prstGeom prst="rect">
            <a:avLst/>
          </a:prstGeom>
          <a:noFill/>
        </p:spPr>
        <p:txBody>
          <a:bodyPr wrap="none" lIns="91440" tIns="45720" rIns="91440" bIns="45720">
            <a:spAutoFit/>
          </a:bodyPr>
          <a:lstStyle/>
          <a:p>
            <a:pPr algn="ct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 Öğrenci Ofisi</a:t>
            </a:r>
            <a:endPar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endParaRPr>
          </a:p>
        </p:txBody>
      </p:sp>
      <p:sp>
        <p:nvSpPr>
          <p:cNvPr id="4" name="Başlık 1"/>
          <p:cNvSpPr>
            <a:spLocks noGrp="1"/>
          </p:cNvSpPr>
          <p:nvPr>
            <p:ph type="title"/>
          </p:nvPr>
        </p:nvSpPr>
        <p:spPr>
          <a:xfrm>
            <a:off x="1676400" y="779282"/>
            <a:ext cx="6400800" cy="897117"/>
          </a:xfrm>
          <a:solidFill>
            <a:schemeClr val="accent6">
              <a:lumMod val="40000"/>
              <a:lumOff val="60000"/>
            </a:schemeClr>
          </a:solidFill>
          <a:effectLst>
            <a:glow rad="139700">
              <a:schemeClr val="accent3">
                <a:satMod val="175000"/>
                <a:alpha val="40000"/>
              </a:schemeClr>
            </a:glow>
          </a:effectLst>
        </p:spPr>
        <p:txBody>
          <a:bodyPr>
            <a:noAutofit/>
          </a:bodyPr>
          <a:lstStyle/>
          <a:p>
            <a:pPr>
              <a:defRPr/>
            </a:pPr>
            <a:r>
              <a:rPr lang="tr-TR" sz="28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1. Grup: </a:t>
            </a:r>
            <a:r>
              <a:rPr lang="tr-TR" sz="24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Ön Lisans</a:t>
            </a:r>
            <a:r>
              <a:rPr lang="tr-TR" sz="2400" b="1" kern="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Lisans, Yüksek Lisans ve </a:t>
            </a:r>
            <a:r>
              <a:rPr lang="tr-TR" sz="24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r>
            <a:br>
              <a:rPr lang="tr-TR" sz="24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br>
            <a:r>
              <a:rPr lang="tr-TR" sz="24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Doktora </a:t>
            </a:r>
            <a:r>
              <a:rPr lang="tr-TR" sz="2400" b="1" kern="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Öğrencilerinin </a:t>
            </a:r>
            <a:r>
              <a:rPr lang="tr-TR" sz="24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işlemleri</a:t>
            </a:r>
            <a:endParaRPr lang="tr-TR" sz="2400" b="1" kern="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Content Placeholder 2"/>
          <p:cNvSpPr>
            <a:spLocks noGrp="1"/>
          </p:cNvSpPr>
          <p:nvPr>
            <p:ph idx="1"/>
          </p:nvPr>
        </p:nvSpPr>
        <p:spPr>
          <a:xfrm>
            <a:off x="593725" y="1905000"/>
            <a:ext cx="8093075" cy="4343400"/>
          </a:xfrm>
          <a:noFill/>
          <a:effectLst>
            <a:glow rad="139700">
              <a:schemeClr val="accent2">
                <a:satMod val="175000"/>
                <a:alpha val="40000"/>
              </a:schemeClr>
            </a:glow>
          </a:effectLst>
        </p:spPr>
        <p:txBody>
          <a:bodyPr/>
          <a:lstStyle/>
          <a:p>
            <a:pPr marL="0" indent="0" algn="just">
              <a:buNone/>
              <a:defRPr/>
            </a:pPr>
            <a:r>
              <a:rPr lang="tr-TR" sz="2600" dirty="0" smtClean="0">
                <a:solidFill>
                  <a:srgbClr val="FF0000"/>
                </a:solidFill>
                <a:latin typeface="Times New Roman" pitchFamily="18" charset="0"/>
                <a:cs typeface="Times New Roman" pitchFamily="18" charset="0"/>
              </a:rPr>
              <a:t>5-</a:t>
            </a:r>
            <a:r>
              <a:rPr lang="tr-TR" sz="2600" dirty="0" smtClean="0">
                <a:latin typeface="Times New Roman" pitchFamily="18" charset="0"/>
                <a:cs typeface="Times New Roman" pitchFamily="18" charset="0"/>
              </a:rPr>
              <a:t> Belgeler Öğrenci İşleri Daire Başkanlığı Uluslararası Öğrenci Biriminde toplanacak. Toplanan belgeler </a:t>
            </a:r>
            <a:r>
              <a:rPr lang="tr-TR" sz="2600" dirty="0">
                <a:latin typeface="Times New Roman" pitchFamily="18" charset="0"/>
                <a:cs typeface="Times New Roman" pitchFamily="18" charset="0"/>
              </a:rPr>
              <a:t>il göç idaresi </a:t>
            </a:r>
            <a:r>
              <a:rPr lang="tr-TR" sz="2600" dirty="0" smtClean="0">
                <a:latin typeface="Times New Roman" pitchFamily="18" charset="0"/>
                <a:cs typeface="Times New Roman" pitchFamily="18" charset="0"/>
              </a:rPr>
              <a:t>müdürlüğü personeline teslim edilecek. </a:t>
            </a:r>
          </a:p>
          <a:p>
            <a:pPr marL="0" indent="0" algn="just">
              <a:buNone/>
              <a:defRPr/>
            </a:pPr>
            <a:r>
              <a:rPr lang="tr-TR" sz="2600" dirty="0" smtClean="0">
                <a:solidFill>
                  <a:srgbClr val="FF0000"/>
                </a:solidFill>
                <a:latin typeface="Times New Roman" pitchFamily="18" charset="0"/>
                <a:cs typeface="Times New Roman" pitchFamily="18" charset="0"/>
              </a:rPr>
              <a:t>6-</a:t>
            </a:r>
            <a:r>
              <a:rPr lang="tr-TR" sz="2600" dirty="0" smtClean="0">
                <a:latin typeface="Times New Roman" pitchFamily="18" charset="0"/>
                <a:cs typeface="Times New Roman" pitchFamily="18" charset="0"/>
              </a:rPr>
              <a:t> İl </a:t>
            </a:r>
            <a:r>
              <a:rPr lang="tr-TR" sz="2600" dirty="0">
                <a:latin typeface="Times New Roman" pitchFamily="18" charset="0"/>
                <a:cs typeface="Times New Roman" pitchFamily="18" charset="0"/>
              </a:rPr>
              <a:t>göç idaresi müdürlüğü gerekli değerlendirmeleri yaptıktan sonra ikamet iznini </a:t>
            </a:r>
            <a:r>
              <a:rPr lang="tr-TR" sz="2600" dirty="0" smtClean="0">
                <a:latin typeface="Times New Roman" pitchFamily="18" charset="0"/>
                <a:cs typeface="Times New Roman" pitchFamily="18" charset="0"/>
              </a:rPr>
              <a:t>onaylayacak. </a:t>
            </a:r>
          </a:p>
          <a:p>
            <a:pPr marL="0" indent="0" algn="just">
              <a:buNone/>
              <a:defRPr/>
            </a:pPr>
            <a:r>
              <a:rPr lang="tr-TR" sz="2600" dirty="0" smtClean="0">
                <a:solidFill>
                  <a:srgbClr val="FF0000"/>
                </a:solidFill>
                <a:latin typeface="Times New Roman" pitchFamily="18" charset="0"/>
                <a:cs typeface="Times New Roman" pitchFamily="18" charset="0"/>
              </a:rPr>
              <a:t>7-</a:t>
            </a:r>
            <a:r>
              <a:rPr lang="tr-TR" sz="2600" dirty="0" smtClean="0">
                <a:latin typeface="Times New Roman" pitchFamily="18" charset="0"/>
                <a:cs typeface="Times New Roman" pitchFamily="18" charset="0"/>
              </a:rPr>
              <a:t> Basılan ikamet </a:t>
            </a:r>
            <a:r>
              <a:rPr lang="tr-TR" sz="2600" dirty="0">
                <a:latin typeface="Times New Roman" pitchFamily="18" charset="0"/>
                <a:cs typeface="Times New Roman" pitchFamily="18" charset="0"/>
              </a:rPr>
              <a:t>izni belgesi </a:t>
            </a:r>
            <a:r>
              <a:rPr lang="tr-TR" sz="2600" dirty="0" smtClean="0">
                <a:latin typeface="Times New Roman" pitchFamily="18" charset="0"/>
                <a:cs typeface="Times New Roman" pitchFamily="18" charset="0"/>
              </a:rPr>
              <a:t>posta </a:t>
            </a:r>
            <a:r>
              <a:rPr lang="tr-TR" sz="2600" dirty="0">
                <a:latin typeface="Times New Roman" pitchFamily="18" charset="0"/>
                <a:cs typeface="Times New Roman" pitchFamily="18" charset="0"/>
              </a:rPr>
              <a:t>ile yine </a:t>
            </a:r>
            <a:r>
              <a:rPr lang="tr-TR" sz="2600" dirty="0" smtClean="0">
                <a:latin typeface="Times New Roman" pitchFamily="18" charset="0"/>
                <a:cs typeface="Times New Roman" pitchFamily="18" charset="0"/>
              </a:rPr>
              <a:t>üniversitenin ilgili birimine gönderilecek. </a:t>
            </a:r>
          </a:p>
          <a:p>
            <a:pPr marL="0" indent="0" algn="just">
              <a:buNone/>
              <a:defRPr/>
            </a:pPr>
            <a:r>
              <a:rPr lang="tr-TR" sz="2600" dirty="0" smtClean="0">
                <a:solidFill>
                  <a:srgbClr val="FF0000"/>
                </a:solidFill>
                <a:latin typeface="Times New Roman" pitchFamily="18" charset="0"/>
                <a:cs typeface="Times New Roman" pitchFamily="18" charset="0"/>
              </a:rPr>
              <a:t>8-</a:t>
            </a:r>
            <a:r>
              <a:rPr lang="tr-TR" sz="2600" dirty="0" smtClean="0">
                <a:latin typeface="Times New Roman" pitchFamily="18" charset="0"/>
                <a:cs typeface="Times New Roman" pitchFamily="18" charset="0"/>
              </a:rPr>
              <a:t> Öğrenci randevu günü beklemeden ve il göç idaresi müdürlüğüne gitmeden ikamet </a:t>
            </a:r>
            <a:r>
              <a:rPr lang="tr-TR" sz="2600" dirty="0">
                <a:latin typeface="Times New Roman" pitchFamily="18" charset="0"/>
                <a:cs typeface="Times New Roman" pitchFamily="18" charset="0"/>
              </a:rPr>
              <a:t>izni belgesini </a:t>
            </a:r>
            <a:r>
              <a:rPr lang="tr-TR" sz="2600" dirty="0" smtClean="0">
                <a:latin typeface="Times New Roman" pitchFamily="18" charset="0"/>
                <a:cs typeface="Times New Roman" pitchFamily="18" charset="0"/>
              </a:rPr>
              <a:t>üniversitenin ilgili biriminden </a:t>
            </a:r>
            <a:r>
              <a:rPr lang="tr-TR" sz="2600" dirty="0">
                <a:latin typeface="Times New Roman" pitchFamily="18" charset="0"/>
                <a:cs typeface="Times New Roman" pitchFamily="18" charset="0"/>
              </a:rPr>
              <a:t>teslim </a:t>
            </a:r>
            <a:r>
              <a:rPr lang="tr-TR" sz="2600" dirty="0" smtClean="0">
                <a:latin typeface="Times New Roman" pitchFamily="18" charset="0"/>
                <a:cs typeface="Times New Roman" pitchFamily="18" charset="0"/>
              </a:rPr>
              <a:t>alacak.</a:t>
            </a:r>
            <a:endParaRPr lang="tr-TR" sz="2600" dirty="0">
              <a:latin typeface="Times New Roman" pitchFamily="18" charset="0"/>
              <a:cs typeface="Times New Roman" pitchFamily="18" charset="0"/>
            </a:endParaRPr>
          </a:p>
          <a:p>
            <a:pPr marL="0" indent="0">
              <a:buNone/>
              <a:defRPr/>
            </a:pPr>
            <a:endParaRPr lang="en-US"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Dikdörtgen 3"/>
          <p:cNvSpPr/>
          <p:nvPr/>
        </p:nvSpPr>
        <p:spPr>
          <a:xfrm>
            <a:off x="311170" y="196379"/>
            <a:ext cx="2316660"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 Öğrenci Ofisi</a:t>
            </a:r>
            <a:endPar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endParaRPr>
          </a:p>
        </p:txBody>
      </p:sp>
      <p:sp>
        <p:nvSpPr>
          <p:cNvPr id="5" name="Başlık 1"/>
          <p:cNvSpPr>
            <a:spLocks noGrp="1"/>
          </p:cNvSpPr>
          <p:nvPr>
            <p:ph type="title"/>
          </p:nvPr>
        </p:nvSpPr>
        <p:spPr>
          <a:xfrm>
            <a:off x="1469500" y="766464"/>
            <a:ext cx="6470518" cy="681336"/>
          </a:xfrm>
          <a:solidFill>
            <a:schemeClr val="accent6">
              <a:lumMod val="40000"/>
              <a:lumOff val="60000"/>
            </a:schemeClr>
          </a:solidFill>
          <a:effectLst>
            <a:glow rad="139700">
              <a:schemeClr val="accent3">
                <a:satMod val="175000"/>
                <a:alpha val="40000"/>
              </a:schemeClr>
            </a:glow>
          </a:effectLst>
        </p:spPr>
        <p:txBody>
          <a:bodyPr>
            <a:noAutofit/>
          </a:bodyPr>
          <a:lstStyle/>
          <a:p>
            <a:pPr>
              <a:defRPr/>
            </a:pPr>
            <a:r>
              <a:rPr lang="tr-TR" sz="28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1. Grup: </a:t>
            </a:r>
            <a:r>
              <a:rPr lang="tr-TR" sz="24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Ön Lisans</a:t>
            </a:r>
            <a:r>
              <a:rPr lang="tr-TR" sz="2400" b="1" kern="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Lisans, Yüksek Lisans ve </a:t>
            </a:r>
            <a:r>
              <a:rPr lang="tr-TR" sz="24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r>
            <a:br>
              <a:rPr lang="tr-TR" sz="24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br>
            <a:r>
              <a:rPr lang="tr-TR" sz="24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Doktora </a:t>
            </a:r>
            <a:r>
              <a:rPr lang="tr-TR" sz="2400" b="1" kern="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Öğrencilerinin </a:t>
            </a:r>
            <a:r>
              <a:rPr lang="tr-TR" sz="2400" b="1" kern="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işlemleri</a:t>
            </a:r>
            <a:endParaRPr lang="tr-TR" sz="2400" b="1" kern="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2" name="Akış Çizelgesi: Sonlandırıcı 21"/>
          <p:cNvSpPr/>
          <p:nvPr/>
        </p:nvSpPr>
        <p:spPr>
          <a:xfrm>
            <a:off x="180512" y="1772406"/>
            <a:ext cx="1724488" cy="919845"/>
          </a:xfrm>
          <a:prstGeom prst="flowChartTerminator">
            <a:avLst/>
          </a:prstGeom>
          <a:solidFill>
            <a:srgbClr val="92D050"/>
          </a:solidFill>
          <a:ln>
            <a:solidFill>
              <a:srgbClr val="FE0000"/>
            </a:solidFill>
          </a:ln>
          <a:effectLst>
            <a:glow rad="101600">
              <a:schemeClr val="accent6">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tr-TR" sz="1400" dirty="0" smtClean="0">
                <a:latin typeface="Times New Roman" pitchFamily="18" charset="0"/>
                <a:cs typeface="Times New Roman" pitchFamily="18" charset="0"/>
              </a:rPr>
              <a:t>Yabancı öğrenci Üniversitenin ilgili birimine kaydını yapar.</a:t>
            </a:r>
            <a:endParaRPr lang="tr-TR" sz="1400" dirty="0">
              <a:latin typeface="Times New Roman" pitchFamily="18" charset="0"/>
              <a:cs typeface="Times New Roman" pitchFamily="18" charset="0"/>
            </a:endParaRPr>
          </a:p>
        </p:txBody>
      </p:sp>
      <p:sp>
        <p:nvSpPr>
          <p:cNvPr id="23" name="Dikdörtgen 22"/>
          <p:cNvSpPr/>
          <p:nvPr/>
        </p:nvSpPr>
        <p:spPr>
          <a:xfrm>
            <a:off x="2515349" y="1688878"/>
            <a:ext cx="2590051" cy="1003374"/>
          </a:xfrm>
          <a:prstGeom prst="rect">
            <a:avLst/>
          </a:prstGeom>
          <a:ln>
            <a:solidFill>
              <a:srgbClr val="FE0000"/>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latin typeface="Times New Roman" pitchFamily="18" charset="0"/>
                <a:cs typeface="Times New Roman" pitchFamily="18" charset="0"/>
              </a:rPr>
              <a:t>Üniversitenin ilgili birimi ikamet </a:t>
            </a:r>
            <a:r>
              <a:rPr lang="tr-TR" sz="1400" dirty="0">
                <a:latin typeface="Times New Roman" pitchFamily="18" charset="0"/>
                <a:cs typeface="Times New Roman" pitchFamily="18" charset="0"/>
              </a:rPr>
              <a:t>başvurusu için bilgilendirici broşür vererek yabancıyı E-İkamet Sistemine </a:t>
            </a:r>
            <a:r>
              <a:rPr lang="tr-TR" sz="1400" dirty="0" smtClean="0">
                <a:latin typeface="Times New Roman" pitchFamily="18" charset="0"/>
                <a:cs typeface="Times New Roman" pitchFamily="18" charset="0"/>
              </a:rPr>
              <a:t>yönlendirir.</a:t>
            </a:r>
            <a:endParaRPr lang="tr-TR" sz="1400" dirty="0">
              <a:latin typeface="Times New Roman" pitchFamily="18" charset="0"/>
              <a:cs typeface="Times New Roman" pitchFamily="18" charset="0"/>
            </a:endParaRPr>
          </a:p>
        </p:txBody>
      </p:sp>
      <p:sp>
        <p:nvSpPr>
          <p:cNvPr id="24" name="Dikdörtgen 23"/>
          <p:cNvSpPr/>
          <p:nvPr/>
        </p:nvSpPr>
        <p:spPr>
          <a:xfrm>
            <a:off x="5715001" y="1688878"/>
            <a:ext cx="3231012" cy="1359122"/>
          </a:xfrm>
          <a:prstGeom prst="rect">
            <a:avLst/>
          </a:prstGeom>
          <a:ln>
            <a:solidFill>
              <a:srgbClr val="FE0000"/>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latin typeface="Times New Roman" pitchFamily="18" charset="0"/>
                <a:cs typeface="Times New Roman" pitchFamily="18" charset="0"/>
              </a:rPr>
              <a:t>E-ikamet Sisteminde yabancıdan istenilen belgeleri üniversitenin ilgili birimi teslim alır ve dosyalar. Dosyalanan belgeler ilgili birim tarafından Öğrenci İşleri Daire Başkanlığı Uluslararası Öğrenci Birimine teslim eder. </a:t>
            </a:r>
            <a:endParaRPr lang="tr-TR" sz="1400" dirty="0">
              <a:latin typeface="Times New Roman" pitchFamily="18" charset="0"/>
              <a:cs typeface="Times New Roman" pitchFamily="18" charset="0"/>
            </a:endParaRPr>
          </a:p>
        </p:txBody>
      </p:sp>
      <p:sp>
        <p:nvSpPr>
          <p:cNvPr id="25" name="Sağ Ok 24"/>
          <p:cNvSpPr/>
          <p:nvPr/>
        </p:nvSpPr>
        <p:spPr>
          <a:xfrm>
            <a:off x="1983822" y="1920924"/>
            <a:ext cx="498149" cy="495055"/>
          </a:xfrm>
          <a:prstGeom prst="rightArrow">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26" name="Sağ Ok 25"/>
          <p:cNvSpPr/>
          <p:nvPr/>
        </p:nvSpPr>
        <p:spPr>
          <a:xfrm>
            <a:off x="5181600" y="1920923"/>
            <a:ext cx="498149" cy="495055"/>
          </a:xfrm>
          <a:prstGeom prst="rightArrow">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27" name="Dikdörtgen 26"/>
          <p:cNvSpPr/>
          <p:nvPr/>
        </p:nvSpPr>
        <p:spPr>
          <a:xfrm>
            <a:off x="6858000" y="3638001"/>
            <a:ext cx="2164036" cy="1152881"/>
          </a:xfrm>
          <a:prstGeom prst="rect">
            <a:avLst/>
          </a:prstGeom>
          <a:ln>
            <a:solidFill>
              <a:srgbClr val="FE0000"/>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latin typeface="Times New Roman" pitchFamily="18" charset="0"/>
                <a:cs typeface="Times New Roman" pitchFamily="18" charset="0"/>
              </a:rPr>
              <a:t>Uluslararası Öğrenci birimi</a:t>
            </a:r>
            <a:r>
              <a:rPr lang="tr-TR" sz="1400" dirty="0" smtClean="0">
                <a:latin typeface="Times New Roman" pitchFamily="18" charset="0"/>
                <a:cs typeface="Times New Roman" pitchFamily="18" charset="0"/>
              </a:rPr>
              <a:t> teslim alınan belgeleri İl Göç İdaresi Müdürlüğü personeline imza karşılığında teslim eder</a:t>
            </a:r>
            <a:endParaRPr lang="tr-TR" sz="1400" dirty="0">
              <a:latin typeface="Times New Roman" pitchFamily="18" charset="0"/>
              <a:cs typeface="Times New Roman" pitchFamily="18" charset="0"/>
            </a:endParaRPr>
          </a:p>
        </p:txBody>
      </p:sp>
      <p:sp>
        <p:nvSpPr>
          <p:cNvPr id="28" name="Sağ Ok 27"/>
          <p:cNvSpPr/>
          <p:nvPr/>
        </p:nvSpPr>
        <p:spPr>
          <a:xfrm rot="5400000">
            <a:off x="7590020" y="3106763"/>
            <a:ext cx="498149" cy="495055"/>
          </a:xfrm>
          <a:prstGeom prst="rightArrow">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29" name="Sağ Ok 28"/>
          <p:cNvSpPr/>
          <p:nvPr/>
        </p:nvSpPr>
        <p:spPr>
          <a:xfrm rot="10800000">
            <a:off x="6264452" y="3888913"/>
            <a:ext cx="498149" cy="495055"/>
          </a:xfrm>
          <a:prstGeom prst="rightArrow">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30" name="Dikdörtgen 29"/>
          <p:cNvSpPr/>
          <p:nvPr/>
        </p:nvSpPr>
        <p:spPr>
          <a:xfrm>
            <a:off x="3505200" y="3369118"/>
            <a:ext cx="2759250" cy="1482361"/>
          </a:xfrm>
          <a:prstGeom prst="rect">
            <a:avLst/>
          </a:prstGeom>
          <a:ln>
            <a:solidFill>
              <a:srgbClr val="FE0000"/>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latin typeface="Times New Roman" pitchFamily="18" charset="0"/>
                <a:cs typeface="Times New Roman" pitchFamily="18" charset="0"/>
              </a:rPr>
              <a:t>İl Göç İdaresi Müdürlüğü evrakların değerlendirmesini yapar. </a:t>
            </a:r>
            <a:r>
              <a:rPr lang="tr-TR" sz="1200" dirty="0" smtClean="0">
                <a:latin typeface="Times New Roman" pitchFamily="18" charset="0"/>
                <a:cs typeface="Times New Roman" pitchFamily="18" charset="0"/>
              </a:rPr>
              <a:t>(Değerlendirmenin 15 günden fazla süreceği anlaşılanlar için Üniversiteye «İkamet İzni Müracaat Belgesi» gönderilir. Bu belge öğrenciye imza karşılığında teslim edilir.)</a:t>
            </a:r>
            <a:endParaRPr lang="tr-TR" sz="1200" dirty="0">
              <a:latin typeface="Times New Roman" pitchFamily="18" charset="0"/>
              <a:cs typeface="Times New Roman" pitchFamily="18" charset="0"/>
            </a:endParaRPr>
          </a:p>
        </p:txBody>
      </p:sp>
      <p:sp>
        <p:nvSpPr>
          <p:cNvPr id="31" name="Sağ Ok 30"/>
          <p:cNvSpPr/>
          <p:nvPr/>
        </p:nvSpPr>
        <p:spPr>
          <a:xfrm rot="10800000">
            <a:off x="2979073" y="3862770"/>
            <a:ext cx="498149" cy="495055"/>
          </a:xfrm>
          <a:prstGeom prst="rightArrow">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32" name="Dikdörtgen 31"/>
          <p:cNvSpPr/>
          <p:nvPr/>
        </p:nvSpPr>
        <p:spPr>
          <a:xfrm>
            <a:off x="178124" y="3383203"/>
            <a:ext cx="2800948" cy="1232777"/>
          </a:xfrm>
          <a:prstGeom prst="rect">
            <a:avLst/>
          </a:prstGeom>
          <a:ln>
            <a:solidFill>
              <a:srgbClr val="FE0000"/>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latin typeface="Times New Roman" pitchFamily="18" charset="0"/>
                <a:cs typeface="Times New Roman" pitchFamily="18" charset="0"/>
              </a:rPr>
              <a:t>Değerlendirmesi tamamlanan başvurular için ikamet İzni Belgeleri posta ile </a:t>
            </a:r>
            <a:r>
              <a:rPr lang="tr-TR" sz="1400" dirty="0">
                <a:latin typeface="Times New Roman" pitchFamily="18" charset="0"/>
                <a:cs typeface="Times New Roman" pitchFamily="18" charset="0"/>
              </a:rPr>
              <a:t>Öğrenci İşleri Daire Başkanlığı Uluslararası Öğrenci </a:t>
            </a:r>
            <a:r>
              <a:rPr lang="tr-TR" sz="1400" dirty="0" smtClean="0">
                <a:latin typeface="Times New Roman" pitchFamily="18" charset="0"/>
                <a:cs typeface="Times New Roman" pitchFamily="18" charset="0"/>
              </a:rPr>
              <a:t>Birimine gönderilir.</a:t>
            </a:r>
            <a:endParaRPr lang="tr-TR" sz="1400" dirty="0">
              <a:latin typeface="Times New Roman" pitchFamily="18" charset="0"/>
              <a:cs typeface="Times New Roman" pitchFamily="18" charset="0"/>
            </a:endParaRPr>
          </a:p>
        </p:txBody>
      </p:sp>
      <p:sp>
        <p:nvSpPr>
          <p:cNvPr id="33" name="Sağ Ok 32"/>
          <p:cNvSpPr/>
          <p:nvPr/>
        </p:nvSpPr>
        <p:spPr>
          <a:xfrm rot="5400000">
            <a:off x="972898" y="4725947"/>
            <a:ext cx="498149" cy="495055"/>
          </a:xfrm>
          <a:prstGeom prst="rightArrow">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34" name="Dikdörtgen 33"/>
          <p:cNvSpPr/>
          <p:nvPr/>
        </p:nvSpPr>
        <p:spPr>
          <a:xfrm>
            <a:off x="201272" y="5289009"/>
            <a:ext cx="2777800" cy="1043009"/>
          </a:xfrm>
          <a:prstGeom prst="rect">
            <a:avLst/>
          </a:prstGeom>
          <a:ln>
            <a:solidFill>
              <a:srgbClr val="FE0000"/>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latin typeface="Times New Roman" pitchFamily="18" charset="0"/>
                <a:cs typeface="Times New Roman" pitchFamily="18" charset="0"/>
              </a:rPr>
              <a:t>İkamet Belgeleri </a:t>
            </a:r>
            <a:r>
              <a:rPr lang="tr-TR" sz="1400" dirty="0">
                <a:latin typeface="Times New Roman" pitchFamily="18" charset="0"/>
                <a:cs typeface="Times New Roman" pitchFamily="18" charset="0"/>
              </a:rPr>
              <a:t>Öğrenci İşleri Daire Başkanlığı Uluslararası Öğrenci </a:t>
            </a:r>
            <a:r>
              <a:rPr lang="tr-TR" sz="1400" dirty="0" smtClean="0">
                <a:latin typeface="Times New Roman" pitchFamily="18" charset="0"/>
                <a:cs typeface="Times New Roman" pitchFamily="18" charset="0"/>
              </a:rPr>
              <a:t>Birimi ve diğer ilgili birimler tarafından öğrencilere imza karşılığında teslim edilir.</a:t>
            </a:r>
            <a:endParaRPr lang="tr-TR" sz="1400" dirty="0">
              <a:latin typeface="Times New Roman" pitchFamily="18" charset="0"/>
              <a:cs typeface="Times New Roman" pitchFamily="18" charset="0"/>
            </a:endParaRPr>
          </a:p>
        </p:txBody>
      </p:sp>
      <p:sp>
        <p:nvSpPr>
          <p:cNvPr id="35" name="Dikdörtgen 34"/>
          <p:cNvSpPr/>
          <p:nvPr/>
        </p:nvSpPr>
        <p:spPr>
          <a:xfrm>
            <a:off x="3810374" y="5289010"/>
            <a:ext cx="2160253" cy="1038910"/>
          </a:xfrm>
          <a:prstGeom prst="rect">
            <a:avLst/>
          </a:prstGeom>
          <a:ln>
            <a:solidFill>
              <a:srgbClr val="FE0000"/>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latin typeface="Times New Roman" pitchFamily="18" charset="0"/>
                <a:cs typeface="Times New Roman" pitchFamily="18" charset="0"/>
              </a:rPr>
              <a:t>6 aylık süre içerisinde teslim alınmayan ikamet izni belgeleri İl Göç İdaresi Müdürlüğüne iade edilir.</a:t>
            </a:r>
            <a:endParaRPr lang="tr-TR" sz="1400" dirty="0">
              <a:latin typeface="Times New Roman" pitchFamily="18" charset="0"/>
              <a:cs typeface="Times New Roman" pitchFamily="18" charset="0"/>
            </a:endParaRPr>
          </a:p>
        </p:txBody>
      </p:sp>
      <p:sp>
        <p:nvSpPr>
          <p:cNvPr id="36" name="Sağ Ok 35"/>
          <p:cNvSpPr/>
          <p:nvPr/>
        </p:nvSpPr>
        <p:spPr>
          <a:xfrm>
            <a:off x="3116965" y="5605420"/>
            <a:ext cx="498149" cy="495055"/>
          </a:xfrm>
          <a:prstGeom prst="rightArrow">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
        <p:nvSpPr>
          <p:cNvPr id="37" name="Akış Çizelgesi: Sonlandırıcı 36"/>
          <p:cNvSpPr/>
          <p:nvPr/>
        </p:nvSpPr>
        <p:spPr>
          <a:xfrm>
            <a:off x="6763231" y="5289009"/>
            <a:ext cx="1872208" cy="792088"/>
          </a:xfrm>
          <a:prstGeom prst="flowChartTerminator">
            <a:avLst/>
          </a:prstGeom>
          <a:solidFill>
            <a:srgbClr val="92D050"/>
          </a:solidFill>
          <a:ln>
            <a:solidFill>
              <a:srgbClr val="FE0000"/>
            </a:solidFill>
          </a:ln>
          <a:effectLst>
            <a:glow rad="101600">
              <a:schemeClr val="accent6">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tr-TR" sz="1400" dirty="0" smtClean="0">
                <a:latin typeface="Times New Roman" pitchFamily="18" charset="0"/>
                <a:cs typeface="Times New Roman" pitchFamily="18" charset="0"/>
              </a:rPr>
              <a:t>Öğrencinin ikamet işlemi tamamlanır.</a:t>
            </a:r>
            <a:endParaRPr lang="tr-TR" sz="1400" dirty="0">
              <a:latin typeface="Times New Roman" pitchFamily="18" charset="0"/>
              <a:cs typeface="Times New Roman" pitchFamily="18" charset="0"/>
            </a:endParaRPr>
          </a:p>
        </p:txBody>
      </p:sp>
      <p:sp>
        <p:nvSpPr>
          <p:cNvPr id="38" name="Sağ Ok 37"/>
          <p:cNvSpPr/>
          <p:nvPr/>
        </p:nvSpPr>
        <p:spPr>
          <a:xfrm>
            <a:off x="6172200" y="5512388"/>
            <a:ext cx="498149" cy="495055"/>
          </a:xfrm>
          <a:prstGeom prst="rightArrow">
            <a:avLst/>
          </a:prstGeom>
          <a:solidFill>
            <a:schemeClr val="accent6">
              <a:lumMod val="75000"/>
            </a:schemeClr>
          </a:solidFill>
          <a:ln>
            <a:solidFill>
              <a:schemeClr val="accent6">
                <a:lumMod val="5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chemeClr val="accent6">
                  <a:lumMod val="50000"/>
                </a:schemeClr>
              </a:solidFill>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Rectangle 2"/>
          <p:cNvSpPr>
            <a:spLocks noGrp="1"/>
          </p:cNvSpPr>
          <p:nvPr>
            <p:ph type="title"/>
          </p:nvPr>
        </p:nvSpPr>
        <p:spPr>
          <a:xfrm>
            <a:off x="2209800" y="838200"/>
            <a:ext cx="5410200" cy="914400"/>
          </a:xfrm>
          <a:solidFill>
            <a:schemeClr val="accent6">
              <a:lumMod val="60000"/>
              <a:lumOff val="40000"/>
            </a:schemeClr>
          </a:solidFill>
          <a:effectLst>
            <a:glow rad="139700">
              <a:schemeClr val="accent3">
                <a:satMod val="175000"/>
                <a:alpha val="40000"/>
              </a:schemeClr>
            </a:glow>
          </a:effectLst>
        </p:spPr>
        <p:txBody>
          <a:bodyPr/>
          <a:lstStyle/>
          <a:p>
            <a:r>
              <a:rPr lang="tr-TR" sz="3200" b="1" kern="0" dirty="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2. Grup: Akademisyenlerin </a:t>
            </a:r>
            <a:br>
              <a:rPr lang="tr-TR" sz="3200" b="1" kern="0" dirty="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br>
            <a:r>
              <a:rPr lang="tr-TR" sz="3200" b="1" kern="0" dirty="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Eş ve Çocuklarının İşlemleri</a:t>
            </a:r>
            <a:endParaRPr lang="tr-TR" sz="3200" dirty="0" smtClean="0">
              <a:solidFill>
                <a:srgbClr val="00B0F0"/>
              </a:solidFill>
              <a:latin typeface="Times New Roman" pitchFamily="18" charset="0"/>
              <a:cs typeface="Times New Roman" pitchFamily="18" charset="0"/>
            </a:endParaRPr>
          </a:p>
        </p:txBody>
      </p:sp>
      <p:sp>
        <p:nvSpPr>
          <p:cNvPr id="24" name="Dikdörtgen 23"/>
          <p:cNvSpPr/>
          <p:nvPr/>
        </p:nvSpPr>
        <p:spPr>
          <a:xfrm>
            <a:off x="666307" y="304799"/>
            <a:ext cx="2316660"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 Öğrenci Ofisi</a:t>
            </a:r>
            <a:endPar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endParaRPr>
          </a:p>
        </p:txBody>
      </p:sp>
      <p:sp>
        <p:nvSpPr>
          <p:cNvPr id="22" name="Content Placeholder 2"/>
          <p:cNvSpPr>
            <a:spLocks noGrp="1"/>
          </p:cNvSpPr>
          <p:nvPr>
            <p:ph idx="1"/>
          </p:nvPr>
        </p:nvSpPr>
        <p:spPr>
          <a:xfrm>
            <a:off x="593724" y="2057400"/>
            <a:ext cx="8093076" cy="4114800"/>
          </a:xfrm>
          <a:noFill/>
          <a:effectLst>
            <a:glow rad="139700">
              <a:schemeClr val="accent2">
                <a:satMod val="175000"/>
                <a:alpha val="40000"/>
              </a:schemeClr>
            </a:glow>
          </a:effectLst>
        </p:spPr>
        <p:txBody>
          <a:bodyPr/>
          <a:lstStyle/>
          <a:p>
            <a:pPr marL="0" indent="0" algn="just">
              <a:buNone/>
              <a:defRPr/>
            </a:pPr>
            <a:r>
              <a:rPr lang="tr-TR" dirty="0" smtClean="0">
                <a:solidFill>
                  <a:srgbClr val="FF0000"/>
                </a:solidFill>
                <a:latin typeface="Times New Roman" pitchFamily="18" charset="0"/>
                <a:cs typeface="Times New Roman" pitchFamily="18" charset="0"/>
              </a:rPr>
              <a:t>1-</a:t>
            </a:r>
            <a:r>
              <a:rPr lang="tr-TR" dirty="0" smtClean="0"/>
              <a:t> </a:t>
            </a:r>
            <a:r>
              <a:rPr lang="tr-TR" sz="2500" dirty="0" smtClean="0">
                <a:latin typeface="Times New Roman" pitchFamily="18" charset="0"/>
                <a:cs typeface="Times New Roman" pitchFamily="18" charset="0"/>
              </a:rPr>
              <a:t>Uluslararası öğrencilerde olduğu gibi üniversitemizde çalışan </a:t>
            </a:r>
            <a:r>
              <a:rPr lang="tr-TR" sz="2500" b="1" dirty="0" smtClean="0">
                <a:latin typeface="Times New Roman" pitchFamily="18" charset="0"/>
                <a:cs typeface="Times New Roman" pitchFamily="18" charset="0"/>
              </a:rPr>
              <a:t>Yabancı Uyruklu </a:t>
            </a:r>
            <a:r>
              <a:rPr lang="tr-TR" sz="2500" b="1" dirty="0">
                <a:latin typeface="Times New Roman" pitchFamily="18" charset="0"/>
                <a:cs typeface="Times New Roman" pitchFamily="18" charset="0"/>
              </a:rPr>
              <a:t>akademik </a:t>
            </a:r>
            <a:r>
              <a:rPr lang="tr-TR" sz="2500" b="1" dirty="0" smtClean="0">
                <a:latin typeface="Times New Roman" pitchFamily="18" charset="0"/>
                <a:cs typeface="Times New Roman" pitchFamily="18" charset="0"/>
              </a:rPr>
              <a:t>personelin </a:t>
            </a:r>
            <a:r>
              <a:rPr lang="tr-TR" sz="2500" b="1" dirty="0">
                <a:latin typeface="Times New Roman" pitchFamily="18" charset="0"/>
                <a:cs typeface="Times New Roman" pitchFamily="18" charset="0"/>
              </a:rPr>
              <a:t>Yabancı Uyruklu eş </a:t>
            </a:r>
            <a:r>
              <a:rPr lang="tr-TR" sz="2500" b="1" dirty="0" smtClean="0">
                <a:latin typeface="Times New Roman" pitchFamily="18" charset="0"/>
                <a:cs typeface="Times New Roman" pitchFamily="18" charset="0"/>
              </a:rPr>
              <a:t>ve çocukları</a:t>
            </a:r>
            <a:r>
              <a:rPr lang="tr-TR" sz="2500" dirty="0" smtClean="0">
                <a:latin typeface="Times New Roman" pitchFamily="18" charset="0"/>
                <a:cs typeface="Times New Roman" pitchFamily="18" charset="0"/>
              </a:rPr>
              <a:t> da </a:t>
            </a:r>
            <a:r>
              <a:rPr lang="tr-TR" sz="2500" b="1" dirty="0" smtClean="0">
                <a:latin typeface="Times New Roman" pitchFamily="18" charset="0"/>
                <a:cs typeface="Times New Roman" pitchFamily="18" charset="0"/>
              </a:rPr>
              <a:t>e-İkamet</a:t>
            </a:r>
            <a:r>
              <a:rPr lang="tr-TR" sz="2500" dirty="0" smtClean="0">
                <a:latin typeface="Times New Roman" pitchFamily="18" charset="0"/>
                <a:cs typeface="Times New Roman" pitchFamily="18" charset="0"/>
              </a:rPr>
              <a:t> sisteminden başvuru yaptıktan sonra belgelerini ilgili birime teslim eder. Teslim </a:t>
            </a:r>
            <a:r>
              <a:rPr lang="tr-TR" sz="2500" dirty="0">
                <a:latin typeface="Times New Roman" pitchFamily="18" charset="0"/>
                <a:cs typeface="Times New Roman" pitchFamily="18" charset="0"/>
              </a:rPr>
              <a:t>edilen belgeler Öğrenci İşleri Daire Başkanlığı Uluslararası Öğrenci </a:t>
            </a:r>
            <a:r>
              <a:rPr lang="tr-TR" sz="2500" dirty="0" smtClean="0">
                <a:latin typeface="Times New Roman" pitchFamily="18" charset="0"/>
                <a:cs typeface="Times New Roman" pitchFamily="18" charset="0"/>
              </a:rPr>
              <a:t>Birimi tarafından İl Göç İdaresi personeline teslim edilir.</a:t>
            </a:r>
          </a:p>
          <a:p>
            <a:pPr marL="0" indent="0" algn="just">
              <a:buNone/>
              <a:defRPr/>
            </a:pPr>
            <a:r>
              <a:rPr lang="tr-TR" dirty="0" smtClean="0">
                <a:solidFill>
                  <a:srgbClr val="FF0000"/>
                </a:solidFill>
                <a:latin typeface="Times New Roman" pitchFamily="18" charset="0"/>
                <a:cs typeface="Times New Roman" pitchFamily="18" charset="0"/>
              </a:rPr>
              <a:t>2-</a:t>
            </a:r>
            <a:r>
              <a:rPr lang="tr-TR" sz="2500" dirty="0" smtClean="0">
                <a:latin typeface="Times New Roman" pitchFamily="18" charset="0"/>
                <a:cs typeface="Times New Roman" pitchFamily="18" charset="0"/>
              </a:rPr>
              <a:t> İl </a:t>
            </a:r>
            <a:r>
              <a:rPr lang="tr-TR" sz="2500" dirty="0">
                <a:latin typeface="Times New Roman" pitchFamily="18" charset="0"/>
                <a:cs typeface="Times New Roman" pitchFamily="18" charset="0"/>
              </a:rPr>
              <a:t>G</a:t>
            </a:r>
            <a:r>
              <a:rPr lang="tr-TR" sz="2500" dirty="0" smtClean="0">
                <a:latin typeface="Times New Roman" pitchFamily="18" charset="0"/>
                <a:cs typeface="Times New Roman" pitchFamily="18" charset="0"/>
              </a:rPr>
              <a:t>öç İdaresi tarafından değerlendirilen ve onaylanan ikamet izinleri yabancıların adreslerine postalanacak.</a:t>
            </a:r>
            <a:endParaRPr lang="tr-TR" sz="2500" dirty="0">
              <a:latin typeface="Times New Roman" pitchFamily="18" charset="0"/>
              <a:cs typeface="Times New Roman" pitchFamily="18" charset="0"/>
            </a:endParaRPr>
          </a:p>
          <a:p>
            <a:pPr>
              <a:defRPr/>
            </a:pPr>
            <a:endParaRPr lang="en-US"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Dikdörtgen 4"/>
          <p:cNvSpPr/>
          <p:nvPr/>
        </p:nvSpPr>
        <p:spPr>
          <a:xfrm>
            <a:off x="304800" y="224135"/>
            <a:ext cx="2316660"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 Öğrenci Ofisi</a:t>
            </a:r>
            <a:endPar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endParaRPr>
          </a:p>
        </p:txBody>
      </p:sp>
      <p:sp>
        <p:nvSpPr>
          <p:cNvPr id="7" name="Rectangle 2"/>
          <p:cNvSpPr>
            <a:spLocks noGrp="1"/>
          </p:cNvSpPr>
          <p:nvPr>
            <p:ph type="title"/>
          </p:nvPr>
        </p:nvSpPr>
        <p:spPr>
          <a:xfrm>
            <a:off x="1295400" y="838200"/>
            <a:ext cx="6019800" cy="914400"/>
          </a:xfrm>
          <a:solidFill>
            <a:schemeClr val="accent6">
              <a:lumMod val="60000"/>
              <a:lumOff val="40000"/>
            </a:schemeClr>
          </a:solidFill>
          <a:effectLst>
            <a:glow rad="139700">
              <a:schemeClr val="accent3">
                <a:satMod val="175000"/>
                <a:alpha val="40000"/>
              </a:schemeClr>
            </a:glow>
          </a:effectLst>
        </p:spPr>
        <p:txBody>
          <a:bodyPr/>
          <a:lstStyle/>
          <a:p>
            <a:r>
              <a:rPr lang="tr-TR" sz="3200" b="1" kern="0"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3. Grup: Doktora Öğrencilerinin </a:t>
            </a:r>
            <a:br>
              <a:rPr lang="tr-TR" sz="3200" b="1" kern="0"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tr-TR" sz="3200" b="1" kern="0"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Eş ve Çocuklarının İşlemleri</a:t>
            </a:r>
            <a:endParaRPr lang="tr-TR" sz="3200" dirty="0" smtClean="0">
              <a:solidFill>
                <a:srgbClr val="7030A0"/>
              </a:solidFill>
              <a:latin typeface="Times New Roman" pitchFamily="18" charset="0"/>
              <a:cs typeface="Times New Roman" pitchFamily="18" charset="0"/>
            </a:endParaRPr>
          </a:p>
        </p:txBody>
      </p:sp>
      <p:sp>
        <p:nvSpPr>
          <p:cNvPr id="8" name="Content Placeholder 2"/>
          <p:cNvSpPr>
            <a:spLocks noGrp="1"/>
          </p:cNvSpPr>
          <p:nvPr>
            <p:ph idx="1"/>
          </p:nvPr>
        </p:nvSpPr>
        <p:spPr>
          <a:xfrm>
            <a:off x="593724" y="2057400"/>
            <a:ext cx="8093076" cy="4114800"/>
          </a:xfrm>
          <a:noFill/>
          <a:effectLst>
            <a:glow rad="139700">
              <a:schemeClr val="accent2">
                <a:satMod val="175000"/>
                <a:alpha val="40000"/>
              </a:schemeClr>
            </a:glow>
          </a:effectLst>
        </p:spPr>
        <p:txBody>
          <a:bodyPr/>
          <a:lstStyle/>
          <a:p>
            <a:pPr marL="0" indent="0" algn="just">
              <a:buNone/>
              <a:defRPr/>
            </a:pPr>
            <a:r>
              <a:rPr lang="tr-TR" dirty="0" smtClean="0">
                <a:solidFill>
                  <a:srgbClr val="FF0000"/>
                </a:solidFill>
                <a:latin typeface="Times New Roman" pitchFamily="18" charset="0"/>
                <a:cs typeface="Times New Roman" pitchFamily="18" charset="0"/>
              </a:rPr>
              <a:t>1-</a:t>
            </a:r>
            <a:r>
              <a:rPr lang="tr-TR" dirty="0" smtClean="0"/>
              <a:t> </a:t>
            </a:r>
            <a:r>
              <a:rPr lang="tr-TR" sz="2500" dirty="0" smtClean="0">
                <a:latin typeface="Times New Roman" pitchFamily="18" charset="0"/>
                <a:cs typeface="Times New Roman" pitchFamily="18" charset="0"/>
              </a:rPr>
              <a:t>Uluslararası öğrencilerde olduğu gibi üniversitemizde öğrenim gören </a:t>
            </a:r>
            <a:r>
              <a:rPr lang="tr-TR" sz="2500" b="1" dirty="0" smtClean="0">
                <a:latin typeface="Times New Roman" pitchFamily="18" charset="0"/>
                <a:cs typeface="Times New Roman" pitchFamily="18" charset="0"/>
              </a:rPr>
              <a:t>Yabancı Uyruklu </a:t>
            </a:r>
            <a:r>
              <a:rPr lang="tr-TR" sz="2500" b="1" dirty="0">
                <a:latin typeface="Times New Roman" pitchFamily="18" charset="0"/>
                <a:cs typeface="Times New Roman" pitchFamily="18" charset="0"/>
              </a:rPr>
              <a:t>doktora </a:t>
            </a:r>
            <a:r>
              <a:rPr lang="tr-TR" sz="2500" b="1" dirty="0" smtClean="0">
                <a:latin typeface="Times New Roman" pitchFamily="18" charset="0"/>
                <a:cs typeface="Times New Roman" pitchFamily="18" charset="0"/>
              </a:rPr>
              <a:t>öğrencilerinin yabancı Uyruklu eş ve çocukları</a:t>
            </a:r>
            <a:r>
              <a:rPr lang="tr-TR" sz="2500" dirty="0" smtClean="0">
                <a:latin typeface="Times New Roman" pitchFamily="18" charset="0"/>
                <a:cs typeface="Times New Roman" pitchFamily="18" charset="0"/>
              </a:rPr>
              <a:t> da </a:t>
            </a:r>
            <a:r>
              <a:rPr lang="tr-TR" sz="2500" b="1" dirty="0" smtClean="0">
                <a:latin typeface="Times New Roman" pitchFamily="18" charset="0"/>
                <a:cs typeface="Times New Roman" pitchFamily="18" charset="0"/>
              </a:rPr>
              <a:t>e-İkamet</a:t>
            </a:r>
            <a:r>
              <a:rPr lang="tr-TR" sz="2500" dirty="0" smtClean="0">
                <a:latin typeface="Times New Roman" pitchFamily="18" charset="0"/>
                <a:cs typeface="Times New Roman" pitchFamily="18" charset="0"/>
              </a:rPr>
              <a:t> sisteminden başvuru yaptıktan sonra belgelerini ilgili birime teslim eder. Teslim </a:t>
            </a:r>
            <a:r>
              <a:rPr lang="tr-TR" sz="2500" dirty="0">
                <a:latin typeface="Times New Roman" pitchFamily="18" charset="0"/>
                <a:cs typeface="Times New Roman" pitchFamily="18" charset="0"/>
              </a:rPr>
              <a:t>edilen belgeler Öğrenci İşleri Daire Başkanlığı Uluslararası Öğrenci </a:t>
            </a:r>
            <a:r>
              <a:rPr lang="tr-TR" sz="2500" dirty="0" smtClean="0">
                <a:latin typeface="Times New Roman" pitchFamily="18" charset="0"/>
                <a:cs typeface="Times New Roman" pitchFamily="18" charset="0"/>
              </a:rPr>
              <a:t>Birimi tarafından İl Göç İdaresi personeline teslim edilir.</a:t>
            </a:r>
          </a:p>
          <a:p>
            <a:pPr marL="0" indent="0" algn="just">
              <a:buNone/>
              <a:defRPr/>
            </a:pPr>
            <a:r>
              <a:rPr lang="tr-TR" dirty="0" smtClean="0">
                <a:solidFill>
                  <a:srgbClr val="FF0000"/>
                </a:solidFill>
                <a:latin typeface="Times New Roman" pitchFamily="18" charset="0"/>
                <a:cs typeface="Times New Roman" pitchFamily="18" charset="0"/>
              </a:rPr>
              <a:t>2-</a:t>
            </a:r>
            <a:r>
              <a:rPr lang="tr-TR" sz="2500" dirty="0" smtClean="0">
                <a:latin typeface="Times New Roman" pitchFamily="18" charset="0"/>
                <a:cs typeface="Times New Roman" pitchFamily="18" charset="0"/>
              </a:rPr>
              <a:t> İl </a:t>
            </a:r>
            <a:r>
              <a:rPr lang="tr-TR" sz="2500" dirty="0">
                <a:latin typeface="Times New Roman" pitchFamily="18" charset="0"/>
                <a:cs typeface="Times New Roman" pitchFamily="18" charset="0"/>
              </a:rPr>
              <a:t>G</a:t>
            </a:r>
            <a:r>
              <a:rPr lang="tr-TR" sz="2500" dirty="0" smtClean="0">
                <a:latin typeface="Times New Roman" pitchFamily="18" charset="0"/>
                <a:cs typeface="Times New Roman" pitchFamily="18" charset="0"/>
              </a:rPr>
              <a:t>öç İdaresi tarafından değerlendirilen ve onaylanan ikamet izinleri yabancıların adreslerine postalanacak.</a:t>
            </a:r>
            <a:endParaRPr lang="tr-TR" sz="2500" dirty="0">
              <a:latin typeface="Times New Roman" pitchFamily="18" charset="0"/>
              <a:cs typeface="Times New Roman" pitchFamily="18" charset="0"/>
            </a:endParaRPr>
          </a:p>
          <a:p>
            <a:pPr>
              <a:defRPr/>
            </a:pPr>
            <a:endParaRPr lang="en-US"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Dikdörtgen 4"/>
          <p:cNvSpPr/>
          <p:nvPr/>
        </p:nvSpPr>
        <p:spPr>
          <a:xfrm>
            <a:off x="666307" y="304799"/>
            <a:ext cx="2316660"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Öğrenci İşleri Daire Başkanlığı</a:t>
            </a:r>
            <a:b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br>
            <a:r>
              <a:rPr lang="tr-TR" sz="1200" spc="50" dirty="0" smtClean="0">
                <a:ln w="0"/>
                <a:solidFill>
                  <a:srgbClr val="2555A6"/>
                </a:solidFill>
                <a:effectLst>
                  <a:innerShdw blurRad="63500" dist="50800" dir="13500000">
                    <a:srgbClr val="000000">
                      <a:alpha val="50000"/>
                    </a:srgbClr>
                  </a:innerShdw>
                </a:effectLst>
                <a:latin typeface="Times New Roman" pitchFamily="18" charset="0"/>
                <a:cs typeface="Times New Roman" pitchFamily="18" charset="0"/>
              </a:rPr>
              <a:t>Uluslararası Öğrenci Ofisi</a:t>
            </a:r>
            <a:endParaRPr lang="tr-TR" sz="1200" spc="50" dirty="0">
              <a:ln w="0"/>
              <a:solidFill>
                <a:srgbClr val="2555A6"/>
              </a:solidFill>
              <a:effectLst>
                <a:innerShdw blurRad="63500" dist="50800" dir="13500000">
                  <a:srgbClr val="000000">
                    <a:alpha val="50000"/>
                  </a:srgbClr>
                </a:innerShdw>
              </a:effectLst>
              <a:latin typeface="Times New Roman" pitchFamily="18" charset="0"/>
              <a:cs typeface="Times New Roman" pitchFamily="18" charset="0"/>
            </a:endParaRPr>
          </a:p>
        </p:txBody>
      </p:sp>
      <p:sp>
        <p:nvSpPr>
          <p:cNvPr id="28" name="İçerik Yer Tutucusu 2"/>
          <p:cNvSpPr>
            <a:spLocks noGrp="1"/>
          </p:cNvSpPr>
          <p:nvPr>
            <p:ph idx="1"/>
          </p:nvPr>
        </p:nvSpPr>
        <p:spPr>
          <a:xfrm>
            <a:off x="228600" y="1295400"/>
            <a:ext cx="8686800" cy="4114800"/>
          </a:xfrm>
          <a:noFill/>
          <a:ln>
            <a:solidFill>
              <a:srgbClr val="E20000"/>
            </a:solidFill>
          </a:ln>
          <a:effectLst>
            <a:glow rad="139700">
              <a:schemeClr val="accent3">
                <a:satMod val="175000"/>
                <a:alpha val="40000"/>
              </a:schemeClr>
            </a:glow>
          </a:effectLst>
        </p:spPr>
        <p:txBody>
          <a:bodyPr/>
          <a:lstStyle/>
          <a:p>
            <a:pPr marL="0" indent="0" algn="ctr">
              <a:buNone/>
            </a:pPr>
            <a:r>
              <a:rPr lang="tr-TR" sz="6600" b="1" dirty="0" smtClean="0">
                <a:solidFill>
                  <a:srgbClr val="0070C0"/>
                </a:solidFill>
                <a:latin typeface="Times New Roman" pitchFamily="18" charset="0"/>
                <a:cs typeface="Times New Roman" pitchFamily="18" charset="0"/>
              </a:rPr>
              <a:t>İKAMET </a:t>
            </a:r>
            <a:r>
              <a:rPr lang="tr-TR" sz="6600" b="1" dirty="0">
                <a:solidFill>
                  <a:srgbClr val="0070C0"/>
                </a:solidFill>
                <a:latin typeface="Times New Roman" pitchFamily="18" charset="0"/>
                <a:cs typeface="Times New Roman" pitchFamily="18" charset="0"/>
              </a:rPr>
              <a:t>İZİN BAŞVURULARINDA </a:t>
            </a:r>
            <a:r>
              <a:rPr lang="tr-TR" sz="6600" b="1" dirty="0" smtClean="0">
                <a:solidFill>
                  <a:srgbClr val="0070C0"/>
                </a:solidFill>
                <a:latin typeface="Times New Roman" pitchFamily="18" charset="0"/>
                <a:cs typeface="Times New Roman" pitchFamily="18" charset="0"/>
              </a:rPr>
              <a:t>TESLİM EDİLECEK BELGELER</a:t>
            </a:r>
            <a:endParaRPr lang="tr-TR" sz="6600" b="1" dirty="0">
              <a:solidFill>
                <a:srgbClr val="0070C0"/>
              </a:solidFill>
              <a:latin typeface="Times New Roman" pitchFamily="18" charset="0"/>
              <a:cs typeface="Times New Roman" pitchFamily="18" charset="0"/>
            </a:endParaRPr>
          </a:p>
          <a:p>
            <a:pPr marL="0" indent="0">
              <a:buNone/>
            </a:pPr>
            <a:endParaRPr lang="tr-TR" dirty="0"/>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4521</TotalTime>
  <Words>1160</Words>
  <Application>Microsoft Office PowerPoint</Application>
  <PresentationFormat>Ekran Gösterisi (4:3)</PresentationFormat>
  <Paragraphs>139</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Calibri</vt:lpstr>
      <vt:lpstr>Myriad Pro</vt:lpstr>
      <vt:lpstr>Times New Roman</vt:lpstr>
      <vt:lpstr>Office Theme</vt:lpstr>
      <vt:lpstr>PowerPoint Sunusu</vt:lpstr>
      <vt:lpstr>PowerPoint Sunusu</vt:lpstr>
      <vt:lpstr>PowerPoint Sunusu</vt:lpstr>
      <vt:lpstr>1. Grup: Ön Lisans, Lisans, Yüksek Lisans ve  Doktora Öğrencilerinin işlemleri</vt:lpstr>
      <vt:lpstr>1. Grup: Ön Lisans, Lisans, Yüksek Lisans ve  Doktora Öğrencilerinin işlemleri</vt:lpstr>
      <vt:lpstr>1. Grup: Ön Lisans, Lisans, Yüksek Lisans ve  Doktora Öğrencilerinin işlemleri</vt:lpstr>
      <vt:lpstr>2. Grup: Akademisyenlerin  Eş ve Çocuklarının İşlemleri</vt:lpstr>
      <vt:lpstr>3. Grup: Doktora Öğrencilerinin  Eş ve Çocuklarının İşlemleri</vt:lpstr>
      <vt:lpstr>PowerPoint Sunusu</vt:lpstr>
      <vt:lpstr>İKAMET İZNİ İÇİN İSTENECEK BELGELER</vt:lpstr>
      <vt:lpstr>İKAMET İZNİ İÇİN İSTENECEK BELGELER</vt:lpstr>
      <vt:lpstr>İKAMET İZNİ İÇİN İSTENECEK BELGELER</vt:lpstr>
      <vt:lpstr>İŞ AKIŞLARININ TANIMLANMASI</vt:lpstr>
      <vt:lpstr>İŞ AKIŞLARININ TANIMLANMASI</vt:lpstr>
      <vt:lpstr>  </vt:lpstr>
      <vt:lpstr>PowerPoint Sunusu</vt:lpstr>
      <vt:lpstr>PowerPoint Sunusu</vt:lpstr>
      <vt:lpstr>PowerPoint Sunusu</vt:lpstr>
    </vt:vector>
  </TitlesOfParts>
  <Company>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CEVRIYE</dc:creator>
  <cp:lastModifiedBy>CEVRIYE</cp:lastModifiedBy>
  <cp:revision>556</cp:revision>
  <cp:lastPrinted>2017-06-15T12:23:55Z</cp:lastPrinted>
  <dcterms:created xsi:type="dcterms:W3CDTF">2009-03-19T22:17:51Z</dcterms:created>
  <dcterms:modified xsi:type="dcterms:W3CDTF">2018-12-17T09:20:59Z</dcterms:modified>
</cp:coreProperties>
</file>